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649"/>
    <a:srgbClr val="EBEBEB"/>
    <a:srgbClr val="434343"/>
    <a:srgbClr val="37B34A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79"/>
  </p:normalViewPr>
  <p:slideViewPr>
    <p:cSldViewPr snapToGrid="0" snapToObjects="1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90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&#1051;&#1053;&#1050;\&#1058;&#1077;&#1082;&#1091;&#1097;&#1080;&#1077;%20&#1087;&#1088;&#1086;&#1077;&#1082;&#1090;&#1099;\&#1058;&#1077;&#1087;&#1083;&#1086;&#1089;&#1077;&#1090;&#1100;%20&#1057;&#1055;&#1073;\2016\&#1058;&#1077;&#1087;&#1083;&#1086;&#1074;&#1072;&#1103;%20&#1080;&#1079;&#1086;&#1083;&#1103;&#1094;&#1080;&#1103;%20&#1057;&#1058;&#1059;\&#1056;&#1072;&#1089;&#1095;&#1077;&#1090;\&#1056;&#1072;&#1089;&#1095;&#1077;&#1090;&#1099;%20&#1057;&#1058;&#105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&#1051;&#1053;&#1050;\&#1047;&#1072;&#1074;&#1077;&#1088;&#1096;&#1077;&#1085;&#1085;&#1099;&#1077;%20&#1087;&#1088;&#1086;&#1077;&#1082;&#1090;&#1099;\&#1058;&#1077;&#1087;&#1083;&#1086;&#1089;&#1077;&#1090;&#1100;%20&#1057;&#1055;&#1073;\2016\&#1058;&#1077;&#1087;&#1083;&#1086;&#1074;&#1072;&#1103;%20&#1080;&#1079;&#1086;&#1083;&#1103;&#1094;&#1080;&#1103;%20&#1057;&#1058;&#1059;\&#1056;&#1072;&#1089;&#1095;&#1077;&#1090;\&#1056;&#1072;&#1089;&#1095;&#1077;&#1090;&#1099;%20&#1057;&#1058;&#105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&#1051;&#1053;&#1050;\&#1058;&#1077;&#1082;&#1091;&#1097;&#1080;&#1077;%20&#1087;&#1088;&#1086;&#1077;&#1082;&#1090;&#1099;\&#1058;&#1077;&#1087;&#1083;&#1086;&#1089;&#1077;&#1090;&#1100;%20&#1057;&#1055;&#1073;\2016\&#1058;&#1077;&#1087;&#1083;&#1086;&#1074;&#1072;&#1103;%20&#1080;&#1079;&#1086;&#1083;&#1103;&#1094;&#1080;&#1103;%20&#1057;&#1058;&#1059;\&#1056;&#1072;&#1089;&#1095;&#1077;&#1090;\&#1056;&#1072;&#1089;&#1095;&#1077;&#1090;&#1099;%20&#1057;&#1058;&#105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78316214701493"/>
          <c:y val="2.9441659750190773E-2"/>
          <c:w val="0.81763690743731021"/>
          <c:h val="0.87302523169837054"/>
        </c:manualLayout>
      </c:layout>
      <c:scatterChart>
        <c:scatterStyle val="lineMarker"/>
        <c:varyColors val="0"/>
        <c:ser>
          <c:idx val="0"/>
          <c:order val="0"/>
          <c:tx>
            <c:strRef>
              <c:f>'λ(Tср)'!$F$21</c:f>
              <c:strCache>
                <c:ptCount val="1"/>
                <c:pt idx="0">
                  <c:v>λ(Tср) лабораторные данные</c:v>
                </c:pt>
              </c:strCache>
            </c:strRef>
          </c:tx>
          <c:marker>
            <c:symbol val="diamond"/>
            <c:size val="4"/>
          </c:marker>
          <c:trendline>
            <c:trendlineType val="linear"/>
            <c:dispRSqr val="0"/>
            <c:dispEq val="1"/>
            <c:trendlineLbl>
              <c:layout>
                <c:manualLayout>
                  <c:x val="0.11703892884991234"/>
                  <c:y val="0.22001705193950771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600" b="0" i="1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l-GR" sz="700" i="1" baseline="0" dirty="0">
                        <a:latin typeface="Arial" pitchFamily="34" charset="0"/>
                        <a:cs typeface="Arial" pitchFamily="34" charset="0"/>
                      </a:rPr>
                      <a:t>λ</a:t>
                    </a:r>
                    <a:r>
                      <a:rPr lang="ru-RU" sz="700" i="1" baseline="-25000" dirty="0" err="1">
                        <a:latin typeface="Arial" pitchFamily="34" charset="0"/>
                        <a:cs typeface="Arial" pitchFamily="34" charset="0"/>
                      </a:rPr>
                      <a:t>лаб</a:t>
                    </a:r>
                    <a:r>
                      <a:rPr lang="en-US" sz="700" i="1" baseline="-2500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700" i="1" baseline="0" dirty="0">
                        <a:latin typeface="Arial" pitchFamily="34" charset="0"/>
                        <a:cs typeface="Arial" pitchFamily="34" charset="0"/>
                      </a:rPr>
                      <a:t>= </a:t>
                    </a:r>
                    <a:r>
                      <a:rPr lang="en-US" sz="700" b="0" i="1" baseline="0" dirty="0">
                        <a:effectLst/>
                        <a:latin typeface="Arial" pitchFamily="34" charset="0"/>
                        <a:cs typeface="Arial" pitchFamily="34" charset="0"/>
                      </a:rPr>
                      <a:t>0,0331</a:t>
                    </a:r>
                    <a:r>
                      <a:rPr lang="ru-RU" sz="700" b="0" i="1" baseline="0" dirty="0">
                        <a:effectLst/>
                        <a:latin typeface="Arial" pitchFamily="34" charset="0"/>
                        <a:cs typeface="Arial" pitchFamily="34" charset="0"/>
                      </a:rPr>
                      <a:t>+</a:t>
                    </a:r>
                    <a:r>
                      <a:rPr lang="en-US" sz="700" i="1" baseline="0" dirty="0">
                        <a:latin typeface="Arial" pitchFamily="34" charset="0"/>
                        <a:cs typeface="Arial" pitchFamily="34" charset="0"/>
                      </a:rPr>
                      <a:t>0,0003</a:t>
                    </a:r>
                    <a:r>
                      <a:rPr lang="ru-RU" sz="700" i="1" baseline="0" dirty="0" err="1">
                        <a:latin typeface="Arial" pitchFamily="34" charset="0"/>
                        <a:cs typeface="Arial" pitchFamily="34" charset="0"/>
                      </a:rPr>
                      <a:t>Тср</a:t>
                    </a:r>
                    <a:endParaRPr lang="en-US" sz="700" i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'λ(Tср)'!$C$6:$C$16</c:f>
              <c:numCache>
                <c:formatCode>General</c:formatCode>
                <c:ptCount val="11"/>
                <c:pt idx="0">
                  <c:v>24.45</c:v>
                </c:pt>
                <c:pt idx="1">
                  <c:v>29.35</c:v>
                </c:pt>
                <c:pt idx="2">
                  <c:v>55.9</c:v>
                </c:pt>
                <c:pt idx="3">
                  <c:v>66.400000000000006</c:v>
                </c:pt>
                <c:pt idx="4">
                  <c:v>78</c:v>
                </c:pt>
                <c:pt idx="5">
                  <c:v>89.6</c:v>
                </c:pt>
                <c:pt idx="6">
                  <c:v>106.8</c:v>
                </c:pt>
                <c:pt idx="7">
                  <c:v>125.05</c:v>
                </c:pt>
                <c:pt idx="8">
                  <c:v>140.91</c:v>
                </c:pt>
                <c:pt idx="9">
                  <c:v>164.15</c:v>
                </c:pt>
                <c:pt idx="10">
                  <c:v>183.03</c:v>
                </c:pt>
              </c:numCache>
            </c:numRef>
          </c:xVal>
          <c:yVal>
            <c:numRef>
              <c:f>'λ(Tср)'!$G$6:$G$16</c:f>
              <c:numCache>
                <c:formatCode>General</c:formatCode>
                <c:ptCount val="11"/>
                <c:pt idx="0">
                  <c:v>3.78E-2</c:v>
                </c:pt>
                <c:pt idx="1">
                  <c:v>3.8100000000000002E-2</c:v>
                </c:pt>
                <c:pt idx="2">
                  <c:v>5.33E-2</c:v>
                </c:pt>
                <c:pt idx="3">
                  <c:v>5.5399999999999998E-2</c:v>
                </c:pt>
                <c:pt idx="4">
                  <c:v>5.5599999999999997E-2</c:v>
                </c:pt>
                <c:pt idx="5">
                  <c:v>5.5899999999999998E-2</c:v>
                </c:pt>
                <c:pt idx="6">
                  <c:v>6.4100000000000004E-2</c:v>
                </c:pt>
                <c:pt idx="7">
                  <c:v>6.7500000000000004E-2</c:v>
                </c:pt>
                <c:pt idx="8">
                  <c:v>7.3899999999999993E-2</c:v>
                </c:pt>
                <c:pt idx="9">
                  <c:v>7.7899999999999997E-2</c:v>
                </c:pt>
                <c:pt idx="10">
                  <c:v>8.4500000000000006E-2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'λ(Tср)'!$F$36</c:f>
              <c:strCache>
                <c:ptCount val="1"/>
                <c:pt idx="0">
                  <c:v>λ(Tср) эксплуатационные данные</c:v>
                </c:pt>
              </c:strCache>
            </c:strRef>
          </c:tx>
          <c:marker>
            <c:symbol val="square"/>
            <c:size val="3"/>
          </c:marker>
          <c:trendline>
            <c:trendlineType val="linear"/>
            <c:dispRSqr val="0"/>
            <c:dispEq val="1"/>
            <c:trendlineLbl>
              <c:layout>
                <c:manualLayout>
                  <c:x val="-0.1189976492483195"/>
                  <c:y val="2.8651414714872211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700" b="0" i="1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l-GR" sz="700" i="1" baseline="0" dirty="0">
                        <a:latin typeface="Arial" pitchFamily="34" charset="0"/>
                        <a:cs typeface="Arial" pitchFamily="34" charset="0"/>
                      </a:rPr>
                      <a:t>λ</a:t>
                    </a:r>
                    <a:r>
                      <a:rPr lang="ru-RU" sz="700" i="1" baseline="-25000" dirty="0" err="1">
                        <a:latin typeface="Arial" pitchFamily="34" charset="0"/>
                        <a:cs typeface="Arial" pitchFamily="34" charset="0"/>
                      </a:rPr>
                      <a:t>экспл</a:t>
                    </a:r>
                    <a:r>
                      <a:rPr lang="en-US" sz="700" i="1" baseline="-2500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700" i="1" baseline="0" dirty="0">
                        <a:latin typeface="Arial" pitchFamily="34" charset="0"/>
                        <a:cs typeface="Arial" pitchFamily="34" charset="0"/>
                      </a:rPr>
                      <a:t>=</a:t>
                    </a:r>
                    <a:r>
                      <a:rPr lang="en-US" sz="700" b="0" i="1" baseline="0" dirty="0">
                        <a:effectLst/>
                        <a:latin typeface="Arial" pitchFamily="34" charset="0"/>
                        <a:cs typeface="Arial" pitchFamily="34" charset="0"/>
                      </a:rPr>
                      <a:t>0,0406</a:t>
                    </a:r>
                    <a:r>
                      <a:rPr lang="ru-RU" sz="700" b="0" i="1" baseline="0" dirty="0">
                        <a:effectLst/>
                        <a:latin typeface="Arial" pitchFamily="34" charset="0"/>
                        <a:cs typeface="Arial" pitchFamily="34" charset="0"/>
                      </a:rPr>
                      <a:t>+</a:t>
                    </a:r>
                    <a:r>
                      <a:rPr lang="en-US" sz="700" i="1" baseline="0" dirty="0">
                        <a:latin typeface="Arial" pitchFamily="34" charset="0"/>
                        <a:cs typeface="Arial" pitchFamily="34" charset="0"/>
                      </a:rPr>
                      <a:t> 0,0003</a:t>
                    </a:r>
                    <a:r>
                      <a:rPr lang="ru-RU" sz="700" i="1" baseline="0" dirty="0" err="1">
                        <a:latin typeface="Arial" pitchFamily="34" charset="0"/>
                        <a:cs typeface="Arial" pitchFamily="34" charset="0"/>
                      </a:rPr>
                      <a:t>Тср</a:t>
                    </a:r>
                    <a:r>
                      <a:rPr lang="en-US" sz="700" i="1" baseline="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en-US" sz="700" i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'λ(Tср)'!$E$37:$E$47</c:f>
              <c:numCache>
                <c:formatCode>General</c:formatCode>
                <c:ptCount val="11"/>
                <c:pt idx="0">
                  <c:v>24.45</c:v>
                </c:pt>
                <c:pt idx="1">
                  <c:v>29.35</c:v>
                </c:pt>
                <c:pt idx="2">
                  <c:v>55.9</c:v>
                </c:pt>
                <c:pt idx="3">
                  <c:v>66.400000000000006</c:v>
                </c:pt>
                <c:pt idx="4">
                  <c:v>78</c:v>
                </c:pt>
                <c:pt idx="5">
                  <c:v>89.6</c:v>
                </c:pt>
                <c:pt idx="6">
                  <c:v>106.8</c:v>
                </c:pt>
                <c:pt idx="7">
                  <c:v>125.05</c:v>
                </c:pt>
                <c:pt idx="8">
                  <c:v>140.91</c:v>
                </c:pt>
                <c:pt idx="9">
                  <c:v>164.15</c:v>
                </c:pt>
                <c:pt idx="10">
                  <c:v>183.03</c:v>
                </c:pt>
              </c:numCache>
            </c:numRef>
          </c:xVal>
          <c:yVal>
            <c:numRef>
              <c:f>'λ(Tср)'!$F$37:$F$47</c:f>
              <c:numCache>
                <c:formatCode>General</c:formatCode>
                <c:ptCount val="11"/>
                <c:pt idx="0">
                  <c:v>4.7926000000000003E-2</c:v>
                </c:pt>
                <c:pt idx="1">
                  <c:v>4.9396000000000002E-2</c:v>
                </c:pt>
                <c:pt idx="2">
                  <c:v>5.7360999999999995E-2</c:v>
                </c:pt>
                <c:pt idx="3">
                  <c:v>6.0511000000000002E-2</c:v>
                </c:pt>
                <c:pt idx="4">
                  <c:v>6.3990999999999992E-2</c:v>
                </c:pt>
                <c:pt idx="5">
                  <c:v>6.7471000000000003E-2</c:v>
                </c:pt>
                <c:pt idx="6">
                  <c:v>7.2631000000000001E-2</c:v>
                </c:pt>
                <c:pt idx="7">
                  <c:v>7.8105999999999995E-2</c:v>
                </c:pt>
                <c:pt idx="8">
                  <c:v>8.2863999999999993E-2</c:v>
                </c:pt>
                <c:pt idx="9">
                  <c:v>8.9835999999999999E-2</c:v>
                </c:pt>
                <c:pt idx="10">
                  <c:v>9.5500000000000002E-2</c:v>
                </c:pt>
              </c:numCache>
            </c:numRef>
          </c:yVal>
          <c:smooth val="0"/>
        </c:ser>
        <c:ser>
          <c:idx val="2"/>
          <c:order val="2"/>
          <c:xVal>
            <c:numRef>
              <c:f>'λ(Tср)'!$E$33</c:f>
              <c:numCache>
                <c:formatCode>General</c:formatCode>
                <c:ptCount val="1"/>
                <c:pt idx="0">
                  <c:v>34.130000000000003</c:v>
                </c:pt>
              </c:numCache>
            </c:numRef>
          </c:xVal>
          <c:yVal>
            <c:numRef>
              <c:f>'λ(Tср)'!$F$33</c:f>
              <c:numCache>
                <c:formatCode>General</c:formatCode>
                <c:ptCount val="1"/>
                <c:pt idx="0">
                  <c:v>5.083E-2</c:v>
                </c:pt>
              </c:numCache>
            </c:numRef>
          </c:yVal>
          <c:smooth val="0"/>
        </c:ser>
        <c:ser>
          <c:idx val="3"/>
          <c:order val="3"/>
          <c:xVal>
            <c:numRef>
              <c:f>'λ(Tср)'!$E$34</c:f>
              <c:numCache>
                <c:formatCode>General</c:formatCode>
                <c:ptCount val="1"/>
                <c:pt idx="0">
                  <c:v>34.130000000000003</c:v>
                </c:pt>
              </c:numCache>
            </c:numRef>
          </c:xVal>
          <c:yVal>
            <c:numRef>
              <c:f>'λ(Tср)'!$F$34</c:f>
              <c:numCache>
                <c:formatCode>General</c:formatCode>
                <c:ptCount val="1"/>
                <c:pt idx="0">
                  <c:v>4.3338999999999996E-2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968792"/>
        <c:axId val="434966048"/>
      </c:scatterChart>
      <c:valAx>
        <c:axId val="434968792"/>
        <c:scaling>
          <c:orientation val="minMax"/>
          <c:max val="19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Тср</a:t>
                </a:r>
              </a:p>
            </c:rich>
          </c:tx>
          <c:layout>
            <c:manualLayout>
              <c:xMode val="edge"/>
              <c:yMode val="edge"/>
              <c:x val="0.89157893829887147"/>
              <c:y val="0.778739326814803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434966048"/>
        <c:crosses val="autoZero"/>
        <c:crossBetween val="midCat"/>
        <c:majorUnit val="30"/>
      </c:valAx>
      <c:valAx>
        <c:axId val="434966048"/>
        <c:scaling>
          <c:orientation val="minMax"/>
          <c:max val="0.1"/>
        </c:scaling>
        <c:delete val="0"/>
        <c:axPos val="l"/>
        <c:majorGridlines>
          <c:spPr>
            <a:ln w="12700"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/>
                  <a:t>λ</a:t>
                </a:r>
              </a:p>
            </c:rich>
          </c:tx>
          <c:layout>
            <c:manualLayout>
              <c:xMode val="edge"/>
              <c:yMode val="edge"/>
              <c:x val="0.14094422098501808"/>
              <c:y val="4.127739699244913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434968792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6092467686139471"/>
          <c:y val="0.47769767097194415"/>
          <c:w val="0.41141277734777193"/>
          <c:h val="0.3621852733150272"/>
        </c:manualLayout>
      </c:layout>
      <c:overlay val="0"/>
      <c:spPr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78316214701493"/>
          <c:y val="2.9441659750190773E-2"/>
          <c:w val="0.81763690743731021"/>
          <c:h val="0.87302523169837054"/>
        </c:manualLayout>
      </c:layout>
      <c:scatterChart>
        <c:scatterStyle val="smoothMarker"/>
        <c:varyColors val="0"/>
        <c:ser>
          <c:idx val="0"/>
          <c:order val="0"/>
          <c:tx>
            <c:v>Изоляция старая (более 20 лет)</c:v>
          </c:tx>
          <c:spPr>
            <a:ln w="12700">
              <a:solidFill>
                <a:srgbClr val="117BFB"/>
              </a:solidFill>
            </a:ln>
          </c:spPr>
          <c:marker>
            <c:symbol val="diamond"/>
            <c:size val="5"/>
            <c:spPr>
              <a:solidFill>
                <a:srgbClr val="117BFB"/>
              </a:solidFill>
              <a:ln>
                <a:noFill/>
              </a:ln>
            </c:spPr>
          </c:marker>
          <c:trendline>
            <c:spPr>
              <a:ln>
                <a:solidFill>
                  <a:schemeClr val="accent2"/>
                </a:solidFill>
              </a:ln>
            </c:spPr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power"/>
            <c:dispRSqr val="0"/>
            <c:dispEq val="1"/>
            <c:trendlineLbl>
              <c:layout/>
              <c:numFmt formatCode="General" sourceLinked="0"/>
            </c:trendlineLbl>
          </c:trendline>
          <c:trendline>
            <c:trendlineType val="power"/>
            <c:dispRSqr val="0"/>
            <c:dispEq val="0"/>
          </c:trendline>
          <c:trendline>
            <c:spPr>
              <a:ln w="12700">
                <a:solidFill>
                  <a:srgbClr val="117BFB"/>
                </a:solidFill>
              </a:ln>
            </c:spPr>
            <c:trendlineType val="log"/>
            <c:dispRSqr val="0"/>
            <c:dispEq val="0"/>
          </c:trendline>
          <c:xVal>
            <c:numRef>
              <c:f>'Плиты стар Рыб'!$B$17:$F$17</c:f>
              <c:numCache>
                <c:formatCode>General</c:formatCode>
                <c:ptCount val="5"/>
                <c:pt idx="0">
                  <c:v>0</c:v>
                </c:pt>
                <c:pt idx="1">
                  <c:v>24.000000000000004</c:v>
                </c:pt>
                <c:pt idx="2">
                  <c:v>67.2</c:v>
                </c:pt>
                <c:pt idx="3">
                  <c:v>144</c:v>
                </c:pt>
                <c:pt idx="4">
                  <c:v>180</c:v>
                </c:pt>
              </c:numCache>
            </c:numRef>
          </c:xVal>
          <c:yVal>
            <c:numRef>
              <c:f>'Плиты стар Рыб'!$B$18:$I$18</c:f>
              <c:numCache>
                <c:formatCode>General</c:formatCode>
                <c:ptCount val="8"/>
                <c:pt idx="0">
                  <c:v>0.48359941012197166</c:v>
                </c:pt>
                <c:pt idx="1">
                  <c:v>0.14166756442502526</c:v>
                </c:pt>
                <c:pt idx="2">
                  <c:v>6.5462098369392041E-2</c:v>
                </c:pt>
                <c:pt idx="3">
                  <c:v>4.0735557406293338E-2</c:v>
                </c:pt>
                <c:pt idx="4">
                  <c:v>3.4297687894582526E-2</c:v>
                </c:pt>
              </c:numCache>
            </c:numRef>
          </c:yVal>
          <c:smooth val="1"/>
        </c:ser>
        <c:ser>
          <c:idx val="1"/>
          <c:order val="1"/>
          <c:tx>
            <c:v>Изоляция новая (1 год) тип1</c:v>
          </c:tx>
          <c:spPr>
            <a:ln w="12700"/>
          </c:spPr>
          <c:marker>
            <c:symbol val="square"/>
            <c:size val="4"/>
            <c:spPr>
              <a:solidFill>
                <a:srgbClr val="FF2121"/>
              </a:solidFill>
              <a:ln>
                <a:noFill/>
              </a:ln>
            </c:spPr>
          </c:marker>
          <c:trendline>
            <c:trendlineType val="log"/>
            <c:dispRSqr val="0"/>
            <c:dispEq val="1"/>
            <c:trendlineLbl>
              <c:layout/>
              <c:numFmt formatCode="General" sourceLinked="0"/>
            </c:trendlineLbl>
          </c:trendline>
          <c:trendline>
            <c:spPr>
              <a:ln w="12700">
                <a:solidFill>
                  <a:srgbClr val="FF2121"/>
                </a:solidFill>
              </a:ln>
            </c:spPr>
            <c:trendlineType val="poly"/>
            <c:order val="3"/>
            <c:dispRSqr val="0"/>
            <c:dispEq val="0"/>
          </c:trendline>
          <c:xVal>
            <c:numRef>
              <c:f>'Плиты нов Рыб'!$B$6:$L$6</c:f>
              <c:numCache>
                <c:formatCode>0</c:formatCode>
                <c:ptCount val="11"/>
                <c:pt idx="0">
                  <c:v>0</c:v>
                </c:pt>
                <c:pt idx="1">
                  <c:v>18.782608695652176</c:v>
                </c:pt>
                <c:pt idx="2">
                  <c:v>37.565217391304351</c:v>
                </c:pt>
                <c:pt idx="3">
                  <c:v>56.34782608695653</c:v>
                </c:pt>
                <c:pt idx="4">
                  <c:v>75.130434782608702</c:v>
                </c:pt>
                <c:pt idx="5">
                  <c:v>93.913043478260875</c:v>
                </c:pt>
                <c:pt idx="6">
                  <c:v>112.69565217391305</c:v>
                </c:pt>
                <c:pt idx="7">
                  <c:v>131.47826086956522</c:v>
                </c:pt>
                <c:pt idx="8">
                  <c:v>150.2608695652174</c:v>
                </c:pt>
                <c:pt idx="9">
                  <c:v>169.04347826086959</c:v>
                </c:pt>
                <c:pt idx="10">
                  <c:v>180</c:v>
                </c:pt>
              </c:numCache>
            </c:numRef>
          </c:xVal>
          <c:yVal>
            <c:numRef>
              <c:f>'Плиты нов Рыб'!$B$18:$L$18</c:f>
              <c:numCache>
                <c:formatCode>General</c:formatCode>
                <c:ptCount val="11"/>
                <c:pt idx="0">
                  <c:v>0.12055133142227806</c:v>
                </c:pt>
                <c:pt idx="2">
                  <c:v>7.6216993090006069E-2</c:v>
                </c:pt>
                <c:pt idx="4">
                  <c:v>7.3543341399742515E-2</c:v>
                </c:pt>
                <c:pt idx="6">
                  <c:v>6.3552278934389916E-2</c:v>
                </c:pt>
                <c:pt idx="8">
                  <c:v>6.5948669542775645E-2</c:v>
                </c:pt>
                <c:pt idx="10">
                  <c:v>6.5666032387592332E-2</c:v>
                </c:pt>
              </c:numCache>
            </c:numRef>
          </c:yVal>
          <c:smooth val="1"/>
        </c:ser>
        <c:ser>
          <c:idx val="2"/>
          <c:order val="2"/>
          <c:tx>
            <c:v>Изоляция новая (1 год) тип2</c:v>
          </c:tx>
          <c:spPr>
            <a:ln w="12700"/>
          </c:spPr>
          <c:marker>
            <c:symbol val="triangle"/>
            <c:size val="5"/>
            <c:spPr>
              <a:solidFill>
                <a:srgbClr val="7EF12F"/>
              </a:solidFill>
              <a:ln>
                <a:noFill/>
              </a:ln>
            </c:spPr>
          </c:marker>
          <c:trendline>
            <c:spPr>
              <a:ln w="15875">
                <a:solidFill>
                  <a:srgbClr val="7EF12F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'СТУ Рыб'!$B$6:$L$6</c:f>
              <c:numCache>
                <c:formatCode>0</c:formatCode>
                <c:ptCount val="11"/>
                <c:pt idx="0">
                  <c:v>0</c:v>
                </c:pt>
                <c:pt idx="1">
                  <c:v>18</c:v>
                </c:pt>
                <c:pt idx="2">
                  <c:v>36</c:v>
                </c:pt>
                <c:pt idx="3">
                  <c:v>54</c:v>
                </c:pt>
                <c:pt idx="4">
                  <c:v>72</c:v>
                </c:pt>
                <c:pt idx="5">
                  <c:v>90</c:v>
                </c:pt>
                <c:pt idx="6">
                  <c:v>108</c:v>
                </c:pt>
                <c:pt idx="7">
                  <c:v>126</c:v>
                </c:pt>
                <c:pt idx="8">
                  <c:v>144</c:v>
                </c:pt>
                <c:pt idx="9">
                  <c:v>162</c:v>
                </c:pt>
                <c:pt idx="10">
                  <c:v>180</c:v>
                </c:pt>
              </c:numCache>
            </c:numRef>
          </c:xVal>
          <c:yVal>
            <c:numRef>
              <c:f>'СТУ Рыб'!$B$18:$L$18</c:f>
              <c:numCache>
                <c:formatCode>General</c:formatCode>
                <c:ptCount val="11"/>
                <c:pt idx="0">
                  <c:v>5.8678993775174847E-2</c:v>
                </c:pt>
                <c:pt idx="2">
                  <c:v>5.077285884952102E-2</c:v>
                </c:pt>
                <c:pt idx="4">
                  <c:v>5.1657095753771275E-2</c:v>
                </c:pt>
                <c:pt idx="6">
                  <c:v>5.1203299890634199E-2</c:v>
                </c:pt>
                <c:pt idx="8">
                  <c:v>4.7842186215373221E-2</c:v>
                </c:pt>
                <c:pt idx="10">
                  <c:v>4.8274628457504062E-2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'Плиты стар Рыб'!$A$23</c:f>
              <c:strCache>
                <c:ptCount val="1"/>
                <c:pt idx="0">
                  <c:v>Плиты старые λ0ср</c:v>
                </c:pt>
              </c:strCache>
            </c:strRef>
          </c:tx>
          <c:spPr>
            <a:ln w="38100">
              <a:solidFill>
                <a:srgbClr val="117BFB"/>
              </a:solidFill>
            </a:ln>
          </c:spPr>
          <c:marker>
            <c:symbol val="none"/>
          </c:marker>
          <c:xVal>
            <c:numRef>
              <c:f>'Плиты стар Рыб'!$B$17:$C$17</c:f>
              <c:numCache>
                <c:formatCode>General</c:formatCode>
                <c:ptCount val="2"/>
                <c:pt idx="0">
                  <c:v>0</c:v>
                </c:pt>
                <c:pt idx="1">
                  <c:v>24.000000000000004</c:v>
                </c:pt>
              </c:numCache>
            </c:numRef>
          </c:xVal>
          <c:yVal>
            <c:numRef>
              <c:f>'Плиты стар Рыб'!$B$23:$C$23</c:f>
              <c:numCache>
                <c:formatCode>0.00000</c:formatCode>
                <c:ptCount val="2"/>
                <c:pt idx="0">
                  <c:v>5.8291924161016681E-2</c:v>
                </c:pt>
                <c:pt idx="1">
                  <c:v>5.8291924161016681E-2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'Плиты стар Рыб'!$A$24</c:f>
              <c:strCache>
                <c:ptCount val="1"/>
                <c:pt idx="0">
                  <c:v>Плиты новые λ0ср</c:v>
                </c:pt>
              </c:strCache>
            </c:strRef>
          </c:tx>
          <c:spPr>
            <a:ln w="38100">
              <a:solidFill>
                <a:srgbClr val="FF2121"/>
              </a:solidFill>
            </a:ln>
          </c:spPr>
          <c:marker>
            <c:symbol val="none"/>
          </c:marker>
          <c:xVal>
            <c:numRef>
              <c:f>'Плиты стар Рыб'!$B$17:$C$17</c:f>
              <c:numCache>
                <c:formatCode>General</c:formatCode>
                <c:ptCount val="2"/>
                <c:pt idx="0">
                  <c:v>0</c:v>
                </c:pt>
                <c:pt idx="1">
                  <c:v>24.000000000000004</c:v>
                </c:pt>
              </c:numCache>
            </c:numRef>
          </c:xVal>
          <c:yVal>
            <c:numRef>
              <c:f>'Плиты стар Рыб'!$B$24:$C$24</c:f>
              <c:numCache>
                <c:formatCode>0.00000</c:formatCode>
                <c:ptCount val="2"/>
                <c:pt idx="0" formatCode="0.0000">
                  <c:v>7.2368204503830358E-2</c:v>
                </c:pt>
                <c:pt idx="1">
                  <c:v>7.2368204503830358E-2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'Плиты стар Рыб'!$A$25</c:f>
              <c:strCache>
                <c:ptCount val="1"/>
                <c:pt idx="0">
                  <c:v>СТУ λ0ср</c:v>
                </c:pt>
              </c:strCache>
            </c:strRef>
          </c:tx>
          <c:spPr>
            <a:ln>
              <a:solidFill>
                <a:srgbClr val="7EF12F"/>
              </a:solidFill>
            </a:ln>
          </c:spPr>
          <c:marker>
            <c:symbol val="none"/>
          </c:marker>
          <c:xVal>
            <c:numRef>
              <c:f>'Плиты стар Рыб'!$B$17:$C$17</c:f>
              <c:numCache>
                <c:formatCode>General</c:formatCode>
                <c:ptCount val="2"/>
                <c:pt idx="0">
                  <c:v>0</c:v>
                </c:pt>
                <c:pt idx="1">
                  <c:v>24.000000000000004</c:v>
                </c:pt>
              </c:numCache>
            </c:numRef>
          </c:xVal>
          <c:yVal>
            <c:numRef>
              <c:f>'Плиты стар Рыб'!$B$25:$C$25</c:f>
              <c:numCache>
                <c:formatCode>0.00000</c:formatCode>
                <c:ptCount val="2"/>
                <c:pt idx="0" formatCode="General">
                  <c:v>5.0831410018973726E-2</c:v>
                </c:pt>
                <c:pt idx="1">
                  <c:v>5.0831410018973726E-2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692920"/>
        <c:axId val="489699192"/>
      </c:scatterChart>
      <c:valAx>
        <c:axId val="489692920"/>
        <c:scaling>
          <c:orientation val="minMax"/>
          <c:max val="180"/>
          <c:min val="0"/>
        </c:scaling>
        <c:delete val="0"/>
        <c:axPos val="b"/>
        <c:title>
          <c:tx>
            <c:strRef>
              <c:f>'Плиты стар Рыб'!$A$17</c:f>
              <c:strCache>
                <c:ptCount val="1"/>
                <c:pt idx="0">
                  <c:v>φ</c:v>
                </c:pt>
              </c:strCache>
            </c:strRef>
          </c:tx>
          <c:layout>
            <c:manualLayout>
              <c:xMode val="edge"/>
              <c:yMode val="edge"/>
              <c:x val="0.95127856894899865"/>
              <c:y val="0.859876630941982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489699192"/>
        <c:crosses val="autoZero"/>
        <c:crossBetween val="midCat"/>
        <c:majorUnit val="30"/>
      </c:valAx>
      <c:valAx>
        <c:axId val="489699192"/>
        <c:scaling>
          <c:orientation val="minMax"/>
        </c:scaling>
        <c:delete val="0"/>
        <c:axPos val="l"/>
        <c:majorGridlines>
          <c:spPr>
            <a:ln w="12700">
              <a:noFill/>
            </a:ln>
          </c:spPr>
        </c:majorGridlines>
        <c:title>
          <c:tx>
            <c:strRef>
              <c:f>'Плиты стар Рыб'!$A$18</c:f>
              <c:strCache>
                <c:ptCount val="1"/>
                <c:pt idx="0">
                  <c:v>λ0(φ)</c:v>
                </c:pt>
              </c:strCache>
            </c:strRef>
          </c:tx>
          <c:layout>
            <c:manualLayout>
              <c:xMode val="edge"/>
              <c:yMode val="edge"/>
              <c:x val="0.13280276122299764"/>
              <c:y val="4.932692524401748E-2"/>
            </c:manualLayout>
          </c:layout>
          <c:overlay val="0"/>
          <c:txPr>
            <a:bodyPr rot="0" vert="horz"/>
            <a:lstStyle/>
            <a:p>
              <a:pPr>
                <a:defRPr/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489692920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.36495877750236638"/>
          <c:y val="0.21660884369162506"/>
          <c:w val="0.62603545061073262"/>
          <c:h val="0.38076933551955905"/>
        </c:manualLayout>
      </c:layout>
      <c:overlay val="0"/>
      <c:spPr>
        <a:ln w="12700">
          <a:solidFill>
            <a:schemeClr val="tx1"/>
          </a:solidFill>
        </a:ln>
        <a:effectLst/>
      </c:spPr>
    </c:legend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50240594925636"/>
          <c:y val="4.3183662718939593E-2"/>
          <c:w val="0.6453169291338583"/>
          <c:h val="0.91363267456212083"/>
        </c:manualLayout>
      </c:layout>
      <c:scatterChart>
        <c:scatterStyle val="lineMarker"/>
        <c:varyColors val="0"/>
        <c:ser>
          <c:idx val="0"/>
          <c:order val="0"/>
          <c:tx>
            <c:strRef>
              <c:f>'Экономика сравнительно'!$C$12</c:f>
              <c:strCache>
                <c:ptCount val="1"/>
                <c:pt idx="0">
                  <c:v>ДУ500</c:v>
                </c:pt>
              </c:strCache>
            </c:strRef>
          </c:tx>
          <c:marker>
            <c:symbol val="diamond"/>
            <c:size val="4"/>
          </c:marker>
          <c:xVal>
            <c:numRef>
              <c:f>'Экономика сравнительно'!$B$13:$B$27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'Экономика сравнительно'!$C$13:$C$27</c:f>
              <c:numCache>
                <c:formatCode>0.000</c:formatCode>
                <c:ptCount val="15"/>
                <c:pt idx="0">
                  <c:v>2.4680093770246381E-2</c:v>
                </c:pt>
                <c:pt idx="1">
                  <c:v>0.9065030446833533</c:v>
                </c:pt>
                <c:pt idx="2">
                  <c:v>1.8853265201969021</c:v>
                </c:pt>
                <c:pt idx="3">
                  <c:v>2.9718205780169411</c:v>
                </c:pt>
                <c:pt idx="4">
                  <c:v>4.1778289821971848</c:v>
                </c:pt>
                <c:pt idx="5">
                  <c:v>5.5164983108372549</c:v>
                </c:pt>
                <c:pt idx="6">
                  <c:v>7.0024212656277331</c:v>
                </c:pt>
                <c:pt idx="7">
                  <c:v>8.6517957454451651</c:v>
                </c:pt>
                <c:pt idx="8">
                  <c:v>10.482601418042513</c:v>
                </c:pt>
                <c:pt idx="9">
                  <c:v>12.514795714625571</c:v>
                </c:pt>
                <c:pt idx="10">
                  <c:v>14.770531383832765</c:v>
                </c:pt>
                <c:pt idx="11">
                  <c:v>17.27439797665275</c:v>
                </c:pt>
                <c:pt idx="12">
                  <c:v>20.053689894682933</c:v>
                </c:pt>
                <c:pt idx="13">
                  <c:v>23.138703923696436</c:v>
                </c:pt>
                <c:pt idx="14">
                  <c:v>26.563069495901424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'Экономика сравнительно'!$D$12</c:f>
              <c:strCache>
                <c:ptCount val="1"/>
                <c:pt idx="0">
                  <c:v>ДУ600</c:v>
                </c:pt>
              </c:strCache>
            </c:strRef>
          </c:tx>
          <c:marker>
            <c:symbol val="square"/>
            <c:size val="4"/>
          </c:marker>
          <c:xVal>
            <c:numRef>
              <c:f>'Экономика сравнительно'!$B$13:$B$27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'Экономика сравнительно'!$D$13:$D$27</c:f>
              <c:numCache>
                <c:formatCode>0.000</c:formatCode>
                <c:ptCount val="15"/>
                <c:pt idx="0">
                  <c:v>-1.3321817829776927E-2</c:v>
                </c:pt>
                <c:pt idx="1">
                  <c:v>1.0019277929118773</c:v>
                </c:pt>
                <c:pt idx="2">
                  <c:v>2.1288548608351134</c:v>
                </c:pt>
                <c:pt idx="3">
                  <c:v>3.3797439062299057</c:v>
                </c:pt>
                <c:pt idx="4">
                  <c:v>4.7682307466181246</c:v>
                </c:pt>
                <c:pt idx="5">
                  <c:v>6.309451139449048</c:v>
                </c:pt>
                <c:pt idx="6">
                  <c:v>8.0202057754913731</c:v>
                </c:pt>
                <c:pt idx="7">
                  <c:v>9.9191434214983545</c:v>
                </c:pt>
                <c:pt idx="8">
                  <c:v>12.026964208566104</c:v>
                </c:pt>
                <c:pt idx="9">
                  <c:v>14.366645282211307</c:v>
                </c:pt>
                <c:pt idx="10">
                  <c:v>16.96369127395748</c:v>
                </c:pt>
                <c:pt idx="11">
                  <c:v>19.846412324795732</c:v>
                </c:pt>
                <c:pt idx="12">
                  <c:v>23.046232691226194</c:v>
                </c:pt>
                <c:pt idx="13">
                  <c:v>26.598033297964008</c:v>
                </c:pt>
                <c:pt idx="14">
                  <c:v>30.540531971442981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'Экономика сравнительно'!$E$12</c:f>
              <c:strCache>
                <c:ptCount val="1"/>
                <c:pt idx="0">
                  <c:v>ДУ700</c:v>
                </c:pt>
              </c:strCache>
            </c:strRef>
          </c:tx>
          <c:marker>
            <c:symbol val="triangle"/>
            <c:size val="4"/>
          </c:marker>
          <c:xVal>
            <c:numRef>
              <c:f>'Экономика сравнительно'!$B$13:$B$27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'Экономика сравнительно'!$E$13:$E$27</c:f>
              <c:numCache>
                <c:formatCode>0.000</c:formatCode>
                <c:ptCount val="15"/>
                <c:pt idx="0">
                  <c:v>-5.2417554004579481E-2</c:v>
                </c:pt>
                <c:pt idx="1">
                  <c:v>1.0951648919908448</c:v>
                </c:pt>
                <c:pt idx="2">
                  <c:v>2.3689814070457658</c:v>
                </c:pt>
                <c:pt idx="3">
                  <c:v>3.7829177387567281</c:v>
                </c:pt>
                <c:pt idx="4">
                  <c:v>5.3523870669558962</c:v>
                </c:pt>
                <c:pt idx="5">
                  <c:v>7.0944980212569728</c:v>
                </c:pt>
                <c:pt idx="6">
                  <c:v>9.0282411805311682</c:v>
                </c:pt>
                <c:pt idx="7">
                  <c:v>11.174696087325525</c:v>
                </c:pt>
                <c:pt idx="8">
                  <c:v>13.557261033867263</c:v>
                </c:pt>
                <c:pt idx="9">
                  <c:v>16.201908124528593</c:v>
                </c:pt>
                <c:pt idx="10">
                  <c:v>19.137466395162669</c:v>
                </c:pt>
                <c:pt idx="11">
                  <c:v>22.395936075566492</c:v>
                </c:pt>
                <c:pt idx="12">
                  <c:v>26.012837420814737</c:v>
                </c:pt>
                <c:pt idx="13">
                  <c:v>30.027597914040289</c:v>
                </c:pt>
                <c:pt idx="14">
                  <c:v>34.483982061520649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'Экономика сравнительно'!$F$12</c:f>
              <c:strCache>
                <c:ptCount val="1"/>
                <c:pt idx="0">
                  <c:v>ДУ800</c:v>
                </c:pt>
              </c:strCache>
            </c:strRef>
          </c:tx>
          <c:marker>
            <c:symbol val="x"/>
            <c:size val="4"/>
          </c:marker>
          <c:xVal>
            <c:numRef>
              <c:f>'Экономика сравнительно'!$B$13:$B$27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'Экономика сравнительно'!$F$13:$F$27</c:f>
              <c:numCache>
                <c:formatCode>0.000</c:formatCode>
                <c:ptCount val="15"/>
                <c:pt idx="0">
                  <c:v>-9.2507993905267982E-2</c:v>
                </c:pt>
                <c:pt idx="1">
                  <c:v>1.1864125836180401</c:v>
                </c:pt>
                <c:pt idx="2">
                  <c:v>2.6060144246689125</c:v>
                </c:pt>
                <c:pt idx="3">
                  <c:v>4.1817724682353807</c:v>
                </c:pt>
                <c:pt idx="4">
                  <c:v>5.9308638965941602</c:v>
                </c:pt>
                <c:pt idx="5">
                  <c:v>7.8723553820724064</c:v>
                </c:pt>
                <c:pt idx="6">
                  <c:v>10.027410930953259</c:v>
                </c:pt>
                <c:pt idx="7">
                  <c:v>12.419522590211006</c:v>
                </c:pt>
                <c:pt idx="8">
                  <c:v>15.074766531987105</c:v>
                </c:pt>
                <c:pt idx="9">
                  <c:v>18.022087307358575</c:v>
                </c:pt>
                <c:pt idx="10">
                  <c:v>21.293613368020907</c:v>
                </c:pt>
                <c:pt idx="11">
                  <c:v>24.925007295356096</c:v>
                </c:pt>
                <c:pt idx="12">
                  <c:v>28.955854554698156</c:v>
                </c:pt>
                <c:pt idx="13">
                  <c:v>33.430095012567847</c:v>
                </c:pt>
                <c:pt idx="14">
                  <c:v>38.396501920803203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'Экономика сравнительно'!$G$12</c:f>
              <c:strCache>
                <c:ptCount val="1"/>
                <c:pt idx="0">
                  <c:v>ДУ1000</c:v>
                </c:pt>
              </c:strCache>
            </c:strRef>
          </c:tx>
          <c:marker>
            <c:symbol val="star"/>
            <c:size val="4"/>
          </c:marker>
          <c:xVal>
            <c:numRef>
              <c:f>'Экономика сравнительно'!$B$13:$B$27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'Экономика сравнительно'!$G$13:$G$27</c:f>
              <c:numCache>
                <c:formatCode>0.000</c:formatCode>
                <c:ptCount val="15"/>
                <c:pt idx="0">
                  <c:v>-0.17536423105294241</c:v>
                </c:pt>
                <c:pt idx="1">
                  <c:v>1.3635572521798363</c:v>
                </c:pt>
                <c:pt idx="2">
                  <c:v>3.0717600985682205</c:v>
                </c:pt>
                <c:pt idx="3">
                  <c:v>4.9678652580593274</c:v>
                </c:pt>
                <c:pt idx="4">
                  <c:v>7.0725419850944569</c:v>
                </c:pt>
                <c:pt idx="5">
                  <c:v>9.4087331521034496</c:v>
                </c:pt>
                <c:pt idx="6">
                  <c:v>12.001905347483433</c:v>
                </c:pt>
                <c:pt idx="7">
                  <c:v>14.880326484355214</c:v>
                </c:pt>
                <c:pt idx="8">
                  <c:v>18.075373946282891</c:v>
                </c:pt>
                <c:pt idx="9">
                  <c:v>21.621876629022612</c:v>
                </c:pt>
                <c:pt idx="10">
                  <c:v>25.558494606863704</c:v>
                </c:pt>
                <c:pt idx="11">
                  <c:v>29.928140562267316</c:v>
                </c:pt>
                <c:pt idx="12">
                  <c:v>34.778447572765323</c:v>
                </c:pt>
                <c:pt idx="13">
                  <c:v>40.162288354418116</c:v>
                </c:pt>
                <c:pt idx="14">
                  <c:v>46.13835162205271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'Экономика сравнительно'!$H$12</c:f>
              <c:strCache>
                <c:ptCount val="1"/>
                <c:pt idx="0">
                  <c:v>ДУ1200</c:v>
                </c:pt>
              </c:strCache>
            </c:strRef>
          </c:tx>
          <c:marker>
            <c:symbol val="circle"/>
            <c:size val="4"/>
          </c:marker>
          <c:xVal>
            <c:numRef>
              <c:f>'Экономика сравнительно'!$B$13:$B$27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'Экономика сравнительно'!$H$13:$H$27</c:f>
              <c:numCache>
                <c:formatCode>0.000</c:formatCode>
                <c:ptCount val="15"/>
                <c:pt idx="0">
                  <c:v>-0.26139005176676267</c:v>
                </c:pt>
                <c:pt idx="1">
                  <c:v>1.5343627536093369</c:v>
                </c:pt>
                <c:pt idx="2">
                  <c:v>3.5276483675768073</c:v>
                </c:pt>
                <c:pt idx="3">
                  <c:v>5.7401953990807</c:v>
                </c:pt>
                <c:pt idx="4">
                  <c:v>8.1961226040500215</c:v>
                </c:pt>
                <c:pt idx="5">
                  <c:v>10.922201801565969</c:v>
                </c:pt>
                <c:pt idx="6">
                  <c:v>13.94814971080867</c:v>
                </c:pt>
                <c:pt idx="7">
                  <c:v>17.306951890068067</c:v>
                </c:pt>
                <c:pt idx="8">
                  <c:v>21.035222309045999</c:v>
                </c:pt>
                <c:pt idx="9">
                  <c:v>25.173602474111505</c:v>
                </c:pt>
                <c:pt idx="10">
                  <c:v>29.767204457334216</c:v>
                </c:pt>
                <c:pt idx="11">
                  <c:v>34.866102658711426</c:v>
                </c:pt>
                <c:pt idx="12">
                  <c:v>40.525879662240129</c:v>
                </c:pt>
                <c:pt idx="13">
                  <c:v>46.808232136156988</c:v>
                </c:pt>
                <c:pt idx="14">
                  <c:v>53.781643382204706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'Экономика сравнительно'!$I$12</c:f>
              <c:strCache>
                <c:ptCount val="1"/>
                <c:pt idx="0">
                  <c:v>ДУ1400</c:v>
                </c:pt>
              </c:strCache>
            </c:strRef>
          </c:tx>
          <c:marker>
            <c:symbol val="plus"/>
            <c:size val="4"/>
          </c:marker>
          <c:xVal>
            <c:numRef>
              <c:f>'Экономика сравнительно'!$B$13:$B$27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'Экономика сравнительно'!$I$13:$I$27</c:f>
              <c:numCache>
                <c:formatCode>0.000</c:formatCode>
                <c:ptCount val="15"/>
                <c:pt idx="0">
                  <c:v>-0.35021813984746952</c:v>
                </c:pt>
                <c:pt idx="1">
                  <c:v>1.6995637203050649</c:v>
                </c:pt>
                <c:pt idx="2">
                  <c:v>3.9748215850743782</c:v>
                </c:pt>
                <c:pt idx="3">
                  <c:v>6.5003578149683161</c:v>
                </c:pt>
                <c:pt idx="4">
                  <c:v>9.3037030301505865</c:v>
                </c:pt>
                <c:pt idx="5">
                  <c:v>12.415416219002907</c:v>
                </c:pt>
                <c:pt idx="6">
                  <c:v>15.869417858628983</c:v>
                </c:pt>
                <c:pt idx="7">
                  <c:v>19.703359678613928</c:v>
                </c:pt>
                <c:pt idx="8">
                  <c:v>23.959035098797219</c:v>
                </c:pt>
                <c:pt idx="9">
                  <c:v>28.682834815200671</c:v>
                </c:pt>
                <c:pt idx="10">
                  <c:v>33.926252500408502</c:v>
                </c:pt>
                <c:pt idx="11">
                  <c:v>39.746446130989199</c:v>
                </c:pt>
                <c:pt idx="12">
                  <c:v>46.206861060933768</c:v>
                </c:pt>
                <c:pt idx="13">
                  <c:v>53.377921633172242</c:v>
                </c:pt>
                <c:pt idx="14">
                  <c:v>61.337798868356948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166288"/>
        <c:axId val="704168248"/>
      </c:scatterChart>
      <c:valAx>
        <c:axId val="704166288"/>
        <c:scaling>
          <c:orientation val="minMax"/>
          <c:max val="16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704168248"/>
        <c:crosses val="autoZero"/>
        <c:crossBetween val="midCat"/>
      </c:valAx>
      <c:valAx>
        <c:axId val="704168248"/>
        <c:scaling>
          <c:orientation val="minMax"/>
        </c:scaling>
        <c:delete val="0"/>
        <c:axPos val="l"/>
        <c:majorGridlines/>
        <c:title>
          <c:tx>
            <c:strRef>
              <c:f>'Экономика сравнительно'!$A$30</c:f>
              <c:strCache>
                <c:ptCount val="1"/>
                <c:pt idx="0">
                  <c:v>Млн.руб./км*год</c:v>
                </c:pt>
              </c:strCache>
            </c:strRef>
          </c:tx>
          <c:layout>
            <c:manualLayout>
              <c:xMode val="edge"/>
              <c:yMode val="edge"/>
              <c:x val="0.13436249999999997"/>
              <c:y val="7.2908888888888884E-2"/>
            </c:manualLayout>
          </c:layout>
          <c:overlay val="0"/>
          <c:txPr>
            <a:bodyPr rot="0" vert="horz"/>
            <a:lstStyle/>
            <a:p>
              <a:pPr>
                <a:defRPr/>
              </a:pPr>
              <a:endParaRPr lang="ru-RU"/>
            </a:p>
          </c:txPr>
        </c:title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70416628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t>26.06.18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7856-9170-C642-98B0-85246FD9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2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1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44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5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4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2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3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2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6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67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1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0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417111F3-19CC-A94E-B0FD-1989B44291B9}" type="datetime1">
              <a:rPr lang="ru-RU" smtClean="0"/>
              <a:t>26.06.18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8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74EEDE86-207E-BA4C-83D4-5CE763B6EBC8}" type="datetime1">
              <a:rPr lang="ru-RU" smtClean="0"/>
              <a:t>26.06.18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9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A01A9D32-9F01-6440-A725-541402382076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6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868102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7FBE-727B-D24A-B2F7-F1C6B17C32AD}" type="datetime1">
              <a:rPr lang="ru-RU" smtClean="0"/>
              <a:t>26.06.18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8EF89B46-E882-AD4D-B512-49726B71C43E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5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9A4-D85B-7842-96D8-59D9CC4B44DF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7" r:id="rId4"/>
    <p:sldLayoutId id="2147483662" r:id="rId5"/>
    <p:sldLayoutId id="2147483676" r:id="rId6"/>
    <p:sldLayoutId id="2147483667" r:id="rId7"/>
    <p:sldLayoutId id="2147483672" r:id="rId8"/>
    <p:sldLayoutId id="2147483678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Обеспечение надежности и энергоэффективности работы тепловых сетей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C8D3-E9FB-D345-82B3-0787ACCF83AE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4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5800" y="3715474"/>
            <a:ext cx="7772400" cy="752354"/>
          </a:xfrm>
        </p:spPr>
        <p:txBody>
          <a:bodyPr>
            <a:normAutofit/>
          </a:bodyPr>
          <a:lstStyle/>
          <a:p>
            <a:r>
              <a:rPr lang="ru-RU" dirty="0"/>
              <a:t>Научная лаборатория «Лаборатория неразрушающего контроля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Смирнов М.В.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8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оценки состояния тепловой изоляции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656" y="815325"/>
            <a:ext cx="5989583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Проблемы:</a:t>
            </a:r>
          </a:p>
          <a:p>
            <a:pPr>
              <a:lnSpc>
                <a:spcPct val="120000"/>
              </a:lnSpc>
              <a:defRPr/>
            </a:pPr>
            <a:r>
              <a:rPr lang="ru-RU" sz="11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1.</a:t>
            </a: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</a:t>
            </a:r>
            <a:r>
              <a:rPr lang="ru-RU" sz="11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Тепловая изоляция изменяет свои свойства (термическое сопротивление) в процессе эксплуатации, тепловые потери растут</a:t>
            </a:r>
          </a:p>
          <a:p>
            <a:pPr>
              <a:lnSpc>
                <a:spcPct val="120000"/>
              </a:lnSpc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Нарушается связность волокон</a:t>
            </a:r>
          </a:p>
          <a:p>
            <a:pPr>
              <a:lnSpc>
                <a:spcPct val="120000"/>
              </a:lnSpc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Изоляция провисает и сползает по краям трубопровода, даже несмотря на удерживающие сетки и покрывные листы</a:t>
            </a:r>
          </a:p>
          <a:p>
            <a:pPr>
              <a:lnSpc>
                <a:spcPct val="120000"/>
              </a:lnSpc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Изоляция абсорбирует влагу, особенно в нижней части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412" y="5245675"/>
            <a:ext cx="5850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Следствия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Увеличенные тепловые потери</a:t>
            </a:r>
          </a:p>
          <a:p>
            <a:pPr>
              <a:lnSpc>
                <a:spcPct val="120000"/>
              </a:lnSpc>
              <a:defRPr/>
            </a:pP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 Санкт-Петербурге на одной из тепловых магистралей</a:t>
            </a:r>
          </a:p>
          <a:p>
            <a:pPr>
              <a:lnSpc>
                <a:spcPct val="120000"/>
              </a:lnSpc>
              <a:defRPr/>
            </a:pP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протяженностью </a:t>
            </a:r>
            <a:r>
              <a:rPr lang="ru-RU" sz="1100" i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10 км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потери тепловой энергии эквиваленты </a:t>
            </a:r>
            <a:r>
              <a:rPr lang="ru-RU" sz="1100" i="1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100 млн. руб. в год. 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Не менее </a:t>
            </a:r>
            <a:r>
              <a:rPr lang="ru-RU" sz="1100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50%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из них – ненормативные – </a:t>
            </a:r>
            <a:r>
              <a:rPr lang="ru-RU" sz="1100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убыток генератора</a:t>
            </a:r>
            <a:endParaRPr lang="ru-RU" sz="1100" dirty="0" smtClean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212635" y="4657086"/>
            <a:ext cx="144016" cy="288030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580787" y="4657086"/>
            <a:ext cx="144016" cy="288030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911211" y="4657086"/>
            <a:ext cx="144016" cy="288031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3" name="Рисунок 12" descr="D:\Dropbox\ЛНК\Текущие проекты\Теплосеть СПб\2015\ЭПБ\тм Суздальская\Технический отчет\Исходные данные\Вид ваты сверху\DSCF82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50" y="832932"/>
            <a:ext cx="2097852" cy="179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Dropbox\ЛНК\Текущие проекты\Теплосеть СПб\2016\Тепловая изоляция СТУ\Обследование\Старая изоляция\тм Суздальская\Намокание изоляции НО-12 - НО-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32" y="3019954"/>
            <a:ext cx="2112264" cy="129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Dropbox\ЛНК\Текущие проекты\Теплосеть СПб\2016\Тепловая изоляция СТУ\Обследование\Новая изоляция обычная\тм Рыбацкая\Декабрь 2015\Профиль по толщине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32" y="4772135"/>
            <a:ext cx="2117252" cy="12967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07339104"/>
              </p:ext>
            </p:extLst>
          </p:nvPr>
        </p:nvGraphicFramePr>
        <p:xfrm>
          <a:off x="435412" y="2622788"/>
          <a:ext cx="2785492" cy="1828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759083" y="2823384"/>
            <a:ext cx="25922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Через 1 год</a:t>
            </a: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эксплуатации </a:t>
            </a:r>
          </a:p>
          <a:p>
            <a:pPr algn="ctr">
              <a:lnSpc>
                <a:spcPct val="120000"/>
              </a:lnSpc>
            </a:pPr>
            <a:r>
              <a:rPr lang="el-GR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λ</a:t>
            </a:r>
            <a:r>
              <a:rPr lang="ru-RU" sz="1000" b="1" i="1" baseline="-25000" dirty="0" err="1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экспл</a:t>
            </a:r>
            <a:r>
              <a:rPr lang="ru-RU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</a:t>
            </a:r>
            <a:r>
              <a:rPr lang="en-US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&gt; </a:t>
            </a:r>
            <a:r>
              <a:rPr lang="el-GR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λ</a:t>
            </a:r>
            <a:r>
              <a:rPr lang="ru-RU" sz="1000" b="1" i="1" baseline="-25000" dirty="0" err="1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лабораторн</a:t>
            </a:r>
            <a:r>
              <a:rPr lang="en-US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на 22%</a:t>
            </a:r>
          </a:p>
          <a:p>
            <a:pPr algn="ctr">
              <a:lnSpc>
                <a:spcPct val="120000"/>
              </a:lnSpc>
            </a:pPr>
            <a:endParaRPr lang="ru-RU" sz="1200" b="1" dirty="0" smtClean="0">
              <a:latin typeface="PT Sans" panose="020B0503020203020204" pitchFamily="34" charset="-52"/>
              <a:ea typeface="PT Sans" panose="020B0503020203020204" pitchFamily="34" charset="-52"/>
              <a:cs typeface="Times New Roman"/>
            </a:endParaRPr>
          </a:p>
          <a:p>
            <a:pPr algn="ctr">
              <a:lnSpc>
                <a:spcPct val="120000"/>
              </a:lnSpc>
            </a:pPr>
            <a:r>
              <a:rPr lang="ru-RU" sz="12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Далее еще большее ухудшение свойств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647935" y="577943"/>
            <a:ext cx="0" cy="5888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2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оценки состояния тепловой изоляции</a:t>
            </a:r>
          </a:p>
        </p:txBody>
      </p:sp>
      <p:pic>
        <p:nvPicPr>
          <p:cNvPr id="8" name="Рисунок 7" descr="D:\Dropbox\ЛНК\Текущие проекты\Теплосеть СПб\2016\Тепловая изоляция СТУ\Обследование\Новая изоляция обычная\тм Рыбацкая\Декабрь 2015\Профиль по толщине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79" y="950364"/>
            <a:ext cx="2160000" cy="132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Dropbox\ЛНК\Текущие проекты\Теплосеть СПб\2016\Тепловая изоляция СТУ\Обследование\Новая изоляция обычная\тм Рыбацкая\Декабрь 2015\Неравномерность на новой изоляции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90" y="2708615"/>
            <a:ext cx="2153071" cy="161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750361" y="666182"/>
            <a:ext cx="21932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Минвата</a:t>
            </a:r>
            <a:r>
              <a:rPr lang="ru-RU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, </a:t>
            </a:r>
            <a:r>
              <a:rPr lang="ru-RU" sz="1000" b="1" dirty="0" err="1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экспл</a:t>
            </a:r>
            <a:r>
              <a:rPr lang="ru-RU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. более 20 лет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50724" y="2311293"/>
            <a:ext cx="1858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err="1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Минвата</a:t>
            </a:r>
            <a:r>
              <a:rPr lang="ru-RU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новая, </a:t>
            </a:r>
            <a:r>
              <a:rPr lang="ru-RU" sz="1000" b="1" dirty="0" err="1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экспл</a:t>
            </a:r>
            <a:r>
              <a:rPr lang="ru-RU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. менее </a:t>
            </a:r>
          </a:p>
          <a:p>
            <a:pPr algn="ctr"/>
            <a:r>
              <a:rPr lang="ru-RU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1 года, тип 1 (маты)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15598" y="4323300"/>
            <a:ext cx="1858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err="1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Минвата</a:t>
            </a:r>
            <a:r>
              <a:rPr lang="ru-RU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новая, </a:t>
            </a:r>
            <a:r>
              <a:rPr lang="ru-RU" sz="1000" b="1" dirty="0" err="1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экспл</a:t>
            </a:r>
            <a:r>
              <a:rPr lang="ru-RU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. менее </a:t>
            </a:r>
          </a:p>
          <a:p>
            <a:pPr algn="ctr"/>
            <a:r>
              <a:rPr lang="ru-RU" sz="10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1 года, тип 2 (сегментная)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3" name="Рисунок 12" descr="D:\Dropbox\ЛНК\Текущие проекты\Теплосеть СПб\2016\Тепловая изоляция СТУ\Обследование\Теплоизоляция СТУ\тм Суздальская\Равномерность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3" t="1" r="29592" b="34051"/>
          <a:stretch/>
        </p:blipFill>
        <p:spPr bwMode="auto">
          <a:xfrm>
            <a:off x="6832600" y="4692632"/>
            <a:ext cx="2110989" cy="1725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685560"/>
              </p:ext>
            </p:extLst>
          </p:nvPr>
        </p:nvGraphicFramePr>
        <p:xfrm>
          <a:off x="1244114" y="2344166"/>
          <a:ext cx="3599735" cy="2774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5372" y="818491"/>
            <a:ext cx="635137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Проблемы:</a:t>
            </a:r>
          </a:p>
          <a:p>
            <a:pPr>
              <a:lnSpc>
                <a:spcPct val="120000"/>
              </a:lnSpc>
              <a:defRPr/>
            </a:pPr>
            <a:r>
              <a:rPr lang="ru-RU" sz="1200" b="1" dirty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2. Изоляция, устанавливаемая подрядчиком, отличается по толщине и коэффициенту теплопроводности λ от проектных </a:t>
            </a:r>
            <a:r>
              <a:rPr lang="ru-RU" sz="12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величин</a:t>
            </a:r>
            <a:endParaRPr lang="ru-RU" sz="1200" b="1" dirty="0">
              <a:solidFill>
                <a:srgbClr val="37B34A"/>
              </a:solidFill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Свойства изоляции отличаются от паспортных значений</a:t>
            </a:r>
          </a:p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Толщина установленной изоляции может не соответствовать проектной</a:t>
            </a:r>
          </a:p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Изоляция низкого качества, теряет форму и провисает в течение 1 года эксплуатации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5372" y="5221957"/>
            <a:ext cx="6021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Следствия:</a:t>
            </a:r>
          </a:p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 Санкт-Петербурге на одной из тепловых магистралей</a:t>
            </a:r>
          </a:p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изоляция возрастом более 20 лет имеет свойства на 25% лучше новой (тип1)!</a:t>
            </a:r>
          </a:p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Изоляция новая тип2 имеет свойства на 30% лучше изоляции новой тип1, при том, что она дороже всего на 10% - </a:t>
            </a:r>
            <a:r>
              <a:rPr lang="ru-RU" sz="12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очень разное качество работ по переизоляции</a:t>
            </a:r>
            <a:endParaRPr lang="ru-RU" sz="1200" b="1" dirty="0" smtClean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51373" y="577943"/>
            <a:ext cx="0" cy="5888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6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Методика оценки состояния тепловой изоляции, определение эксплуатационного термического сопротивления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039" y="840559"/>
            <a:ext cx="6347194" cy="140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Проблемы:</a:t>
            </a:r>
          </a:p>
          <a:p>
            <a:pPr>
              <a:lnSpc>
                <a:spcPct val="120000"/>
              </a:lnSpc>
              <a:defRPr/>
            </a:pPr>
            <a:r>
              <a:rPr lang="ru-RU" sz="1200" b="1" dirty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3. Существующие методики определения тепловых потерь не позволяют определять характеристики изоляции на отдельных участках </a:t>
            </a:r>
            <a:r>
              <a:rPr lang="ru-RU" sz="12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трубопроводов</a:t>
            </a:r>
          </a:p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(испытания на тепловые потери, метод тепловой волны и т.п.)</a:t>
            </a:r>
            <a:endParaRPr lang="ru-RU" sz="1200" b="1" dirty="0">
              <a:solidFill>
                <a:srgbClr val="37B34A"/>
              </a:solidFill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Нет возможности произвести контроль качества работ по переизоляции</a:t>
            </a:r>
          </a:p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Нет возможности объективно сделать вывод о необходимости переизоляции участка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039" y="2396767"/>
            <a:ext cx="6532919" cy="1849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Решение:</a:t>
            </a:r>
          </a:p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Создана методика определения эксплуатационных параметров изоляции</a:t>
            </a:r>
          </a:p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Последовательность применения методики: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Проведение инструментальных работ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Обработка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Экономические оценки необходимости переизоляции конкретного участка </a:t>
            </a:r>
            <a:r>
              <a:rPr lang="ru-RU" sz="12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или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Выводы о качестве изоляции, установленной подрядчиком</a:t>
            </a:r>
          </a:p>
          <a:p>
            <a:pPr>
              <a:lnSpc>
                <a:spcPct val="120000"/>
              </a:lnSpc>
              <a:defRPr/>
            </a:pPr>
            <a:endParaRPr lang="ru-RU" sz="1200" b="1" dirty="0" smtClean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13979088"/>
              </p:ext>
            </p:extLst>
          </p:nvPr>
        </p:nvGraphicFramePr>
        <p:xfrm>
          <a:off x="313039" y="4468935"/>
          <a:ext cx="28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52507" y="4808959"/>
            <a:ext cx="223224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900" b="1" dirty="0" smtClean="0">
                <a:solidFill>
                  <a:srgbClr val="21A649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Пример расчета экономической эффективности из СПб:</a:t>
            </a:r>
          </a:p>
          <a:p>
            <a:pPr>
              <a:lnSpc>
                <a:spcPct val="120000"/>
              </a:lnSpc>
              <a:defRPr/>
            </a:pPr>
            <a:r>
              <a:rPr lang="ru-RU" sz="900" b="1" dirty="0" smtClean="0">
                <a:solidFill>
                  <a:srgbClr val="21A649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При переизоляции участка ДУ1400 с некачественной изоляцией экономический эффект накопленным итогом составит не менее 60 млн. руб. за 15 лет с каждого километра сети</a:t>
            </a:r>
            <a:endParaRPr lang="ru-RU" sz="900" b="1" dirty="0">
              <a:solidFill>
                <a:srgbClr val="21A649"/>
              </a:solidFill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15368" y="1106548"/>
            <a:ext cx="2728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Проведение инструментальных работ</a:t>
            </a:r>
            <a:endParaRPr lang="ru-RU" sz="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88816" y="4630680"/>
            <a:ext cx="11817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Постобработка</a:t>
            </a:r>
            <a:endParaRPr lang="ru-RU" sz="900" dirty="0"/>
          </a:p>
        </p:txBody>
      </p:sp>
      <p:pic>
        <p:nvPicPr>
          <p:cNvPr id="12" name="Рисунок 11" descr="D:\Dropbox\ЛНК\Текущие проекты\Теплосеть СПб\2016\Тепловая изоляция СТУ\Обследование\Натурное обследование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85" y="1358183"/>
            <a:ext cx="2160000" cy="161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Dropbox\ЛНК\Текущие проекты\Теплосеть СПб\2016\Тепловая изоляция СТУ\Обследование\Новая изоляция обычная\тм Рыбацкая\Февраль 2016\На верхней образующей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84" y="3066325"/>
            <a:ext cx="2160000" cy="132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84" y="4881026"/>
            <a:ext cx="2160000" cy="129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351373" y="577943"/>
            <a:ext cx="0" cy="5888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8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Увеличение ресурса за счет санации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8325" y="840559"/>
            <a:ext cx="6515924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Проблемы:</a:t>
            </a:r>
          </a:p>
          <a:p>
            <a:pPr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11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Отсутствие методик испытаний на длительную прочность санирующих материалов, методик прогнозирования длительной прочности санирующего рукава при наличии повреждений трубопровода</a:t>
            </a:r>
            <a:endParaRPr lang="ru-RU" sz="1100" b="1" u="sng" dirty="0" smtClean="0">
              <a:solidFill>
                <a:srgbClr val="37B34A"/>
              </a:solidFill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Разрушение санирующих рукавов существующих конструкций при смене теплового режима</a:t>
            </a:r>
            <a:endParaRPr lang="ru-RU" sz="1100" b="1" dirty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326" y="2894957"/>
            <a:ext cx="64269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Решение: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100" b="1" dirty="0" err="1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СПбПУ</a:t>
            </a: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совместно с ПГУПС создали методику испытаний композитных материалов санирующих рукавов и методику расчета длительной прочности санированных трубопроводов при наличии повреждений трубопровода. </a:t>
            </a:r>
            <a:r>
              <a:rPr lang="ru-RU" sz="1100" b="1" u="sng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Исследованный композитный материал фирмы ООО «СОТ» показал широкие перспективы внедрения на тепловых сетях Санкт-Петербурга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592263" y="2408167"/>
            <a:ext cx="144016" cy="283657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033514" y="2408167"/>
            <a:ext cx="144016" cy="274131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306813" y="2408167"/>
            <a:ext cx="144016" cy="283657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5" t="20421" r="18767" b="18100"/>
          <a:stretch/>
        </p:blipFill>
        <p:spPr bwMode="auto">
          <a:xfrm>
            <a:off x="6460441" y="4109990"/>
            <a:ext cx="2232146" cy="217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2833" r="52649" b="5848"/>
          <a:stretch/>
        </p:blipFill>
        <p:spPr bwMode="auto">
          <a:xfrm>
            <a:off x="6858297" y="764704"/>
            <a:ext cx="2142059" cy="228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DM\Desktop\Снимо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23" y="4109990"/>
            <a:ext cx="2498590" cy="21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DM\Desktop\Снимок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r="2581"/>
          <a:stretch/>
        </p:blipFill>
        <p:spPr bwMode="auto">
          <a:xfrm>
            <a:off x="3681237" y="4109990"/>
            <a:ext cx="2206099" cy="21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61254" y="1482811"/>
            <a:ext cx="4283676" cy="2084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30595" y="1593343"/>
            <a:ext cx="4234249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Контакты</a:t>
            </a:r>
          </a:p>
          <a:p>
            <a:pPr algn="r">
              <a:lnSpc>
                <a:spcPct val="120000"/>
              </a:lnSpc>
            </a:pPr>
            <a:r>
              <a:rPr lang="ru-RU" sz="14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Лаборатория неразрушающего контроля»</a:t>
            </a:r>
          </a:p>
          <a:p>
            <a:pPr algn="r">
              <a:lnSpc>
                <a:spcPct val="120000"/>
              </a:lnSpc>
            </a:pPr>
            <a:r>
              <a:rPr lang="ru-RU" sz="14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ул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. Политехническая, 29, Механический корпус</a:t>
            </a:r>
          </a:p>
          <a:p>
            <a:pPr algn="r"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Тел. +7 (911) 033 72 48 </a:t>
            </a:r>
            <a:r>
              <a:rPr lang="ru-RU" sz="14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     </a:t>
            </a:r>
            <a:br>
              <a:rPr lang="ru-RU" sz="14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Зав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. лаб. Максим </a:t>
            </a:r>
            <a:r>
              <a:rPr lang="ru-RU" sz="14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Викторович Смирнов </a:t>
            </a:r>
            <a:endParaRPr lang="ru-RU" sz="14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Smirnov_mv@spbstu.ru</a:t>
            </a:r>
          </a:p>
          <a:p>
            <a:pPr algn="r">
              <a:lnSpc>
                <a:spcPct val="120000"/>
              </a:lnSpc>
            </a:pPr>
            <a:r>
              <a:rPr lang="en-US" sz="14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m.smirnov.turbo@mail.ru</a:t>
            </a:r>
            <a:endParaRPr lang="ru-RU" sz="14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  <a:p>
            <a:pPr algn="r"/>
            <a:endParaRPr lang="ru-RU" sz="14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99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/>
          <p:cNvSpPr txBox="1">
            <a:spLocks/>
          </p:cNvSpPr>
          <p:nvPr/>
        </p:nvSpPr>
        <p:spPr>
          <a:xfrm>
            <a:off x="461807" y="803312"/>
            <a:ext cx="8058152" cy="984300"/>
          </a:xfrm>
          <a:prstGeom prst="rect">
            <a:avLst/>
          </a:prstGeom>
        </p:spPr>
        <p:txBody>
          <a:bodyPr anchor="ctr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dirty="0"/>
              <a:t>Решение наукоемких задач в области оценки технического состояния энергетического оборудования, преимущественно, тепловых </a:t>
            </a:r>
            <a:r>
              <a:rPr lang="ru-RU" dirty="0" smtClean="0"/>
              <a:t>сетей.</a:t>
            </a:r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</p:spPr>
        <p:txBody>
          <a:bodyPr/>
          <a:lstStyle/>
          <a:p>
            <a:r>
              <a:rPr lang="ru-RU" dirty="0"/>
              <a:t>Направление деятельности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7710" y="1848224"/>
            <a:ext cx="345532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Разработанные методики</a:t>
            </a:r>
            <a:r>
              <a:rPr lang="ru-RU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:</a:t>
            </a:r>
            <a:r>
              <a:rPr lang="en-US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/>
            </a:r>
            <a:br>
              <a:rPr lang="en-US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</a:br>
            <a:endParaRPr lang="ru-RU" sz="1600" b="1" dirty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Методика теплового контроля – поиск и классификация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дефектов с вытеканием теплоносителя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Методика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оценки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состояния тепловой изоляции, определение эксплуатационного термического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сопротивления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  <a:p>
            <a:pPr>
              <a:defRPr/>
            </a:pPr>
            <a:r>
              <a:rPr lang="ru-RU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Перспективные </a:t>
            </a:r>
            <a:r>
              <a:rPr lang="ru-RU" sz="16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методики</a:t>
            </a:r>
            <a:r>
              <a:rPr lang="ru-RU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:</a:t>
            </a:r>
            <a:r>
              <a:rPr lang="en-US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/>
            </a:r>
            <a:br>
              <a:rPr lang="en-US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</a:br>
            <a:endParaRPr lang="ru-RU" sz="1600" b="1" dirty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Метод «контроля перемещений» как принципиально новый подход к обеспечению безопасности</a:t>
            </a:r>
            <a:endParaRPr lang="en-US" sz="1600" dirty="0" smtClean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pic>
        <p:nvPicPr>
          <p:cNvPr id="6" name="Picture 2" descr="C:\Users\PC2\Desktop\Теплосеть 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16" y="1787612"/>
            <a:ext cx="3182721" cy="42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дефектов</a:t>
            </a:r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378942" y="845323"/>
            <a:ext cx="8666204" cy="7560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PT Sans" panose="020B0503020203020204" pitchFamily="34" charset="-52"/>
                <a:ea typeface="PT Sans" panose="020B0503020203020204" pitchFamily="34" charset="-52"/>
              </a:rPr>
              <a:t>2 основных типа дефектов</a:t>
            </a:r>
          </a:p>
          <a:p>
            <a:pPr marL="0" indent="0">
              <a:buNone/>
            </a:pPr>
            <a:r>
              <a:rPr lang="ru-RU" sz="2000" dirty="0">
                <a:latin typeface="PT Sans" panose="020B0503020203020204" pitchFamily="34" charset="-52"/>
                <a:ea typeface="PT Sans" panose="020B0503020203020204" pitchFamily="34" charset="-52"/>
              </a:rPr>
              <a:t>Два типа дефектов: - локальные течи («свищи») и площадное разрушение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44705" y="1601416"/>
            <a:ext cx="0" cy="525658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t="25854" r="14083" b="14082"/>
          <a:stretch/>
        </p:blipFill>
        <p:spPr>
          <a:xfrm>
            <a:off x="163816" y="1778181"/>
            <a:ext cx="1994009" cy="1410825"/>
          </a:xfrm>
          <a:prstGeom prst="rect">
            <a:avLst/>
          </a:prstGeom>
        </p:spPr>
      </p:pic>
      <p:pic>
        <p:nvPicPr>
          <p:cNvPr id="7" name="Рисунок 6" descr="D:\Dropbox\ЛНК\Текущие проекты\Теплосеть СПб\2017\Выполнение работ\Тепловой контроль\2 район\рс Старорусская\рис.2.35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95" y="1778181"/>
            <a:ext cx="1847011" cy="141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Dropbox\ЛНК\Текущие проекты\Теплосеть СПб\2017\Выполнение работ\Тепловой контроль\2 район\рс Старорусская\рис.2.35_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17" y="3365770"/>
            <a:ext cx="2660457" cy="16941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63816" y="5338850"/>
            <a:ext cx="4185761" cy="849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Локальные течи – обычно долгоживущий дефект, который может выявляться методами </a:t>
            </a:r>
            <a:r>
              <a:rPr lang="ru-RU" sz="1400" b="1" i="1" dirty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тепловой или акустической диагностики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90" y="1778181"/>
            <a:ext cx="2160000" cy="1619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98" y="2888100"/>
            <a:ext cx="2465851" cy="18493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39834" y="4929751"/>
            <a:ext cx="4505312" cy="125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Площадное разрушение вызвано площадной коррозией, происходит мгновенно и имеет серьезные последствия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14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Может </a:t>
            </a: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выявляться </a:t>
            </a:r>
            <a:r>
              <a:rPr lang="ru-RU" sz="1400" b="1" i="1" dirty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ВТД или  системами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35198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Методика теплового контроля</a:t>
            </a:r>
            <a:br>
              <a:rPr lang="ru-RU" dirty="0"/>
            </a:br>
            <a:r>
              <a:rPr lang="ru-RU" dirty="0"/>
              <a:t>Поиск дефектов с вытеканием теплоносителя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03" y="792905"/>
            <a:ext cx="8476735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16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Проблемы: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6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Тепловой съемкой, в </a:t>
            </a:r>
            <a:r>
              <a:rPr lang="ru-RU" sz="1600" b="1" dirty="0" err="1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т.ч</a:t>
            </a:r>
            <a:r>
              <a:rPr lang="ru-RU" sz="16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. с вертолета, занимаются многие организации. На настоящий момент нет обоснованных методик расшифровки полученных термограмм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02" y="2498138"/>
            <a:ext cx="8476735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Решение:</a:t>
            </a:r>
          </a:p>
          <a:p>
            <a:pPr>
              <a:spcAft>
                <a:spcPts val="1000"/>
              </a:spcAft>
              <a:defRPr/>
            </a:pPr>
            <a:r>
              <a:rPr lang="ru-RU" sz="16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 НЛ ЛНК создана методика проведения и расшифровки результатов теплового контроля тепловых </a:t>
            </a:r>
            <a:r>
              <a:rPr lang="ru-RU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сетей.</a:t>
            </a:r>
            <a:endParaRPr lang="ru-RU" sz="1600" b="1" dirty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ru-RU" sz="16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Апробация: на объектах ОАО «Теплосеть Санкт-Петербурга» обследовано     300 км сетей, обнаружено 163 дефекта, из них 27 опасных </a:t>
            </a:r>
            <a:r>
              <a:rPr lang="ru-RU" sz="1600" b="1" dirty="0" err="1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внекамерных</a:t>
            </a:r>
            <a:r>
              <a:rPr lang="ru-RU" sz="16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дефектов с вытеканием </a:t>
            </a:r>
            <a:r>
              <a:rPr lang="ru-RU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теплоносителя.</a:t>
            </a:r>
            <a:endParaRPr lang="ru-RU" sz="1600" b="1" dirty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075052" y="2057178"/>
            <a:ext cx="144016" cy="283657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516303" y="2057178"/>
            <a:ext cx="144016" cy="274131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789602" y="2057178"/>
            <a:ext cx="144016" cy="283657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</a:endParaRPr>
          </a:p>
        </p:txBody>
      </p:sp>
      <p:pic>
        <p:nvPicPr>
          <p:cNvPr id="11" name="Рисунок 10" descr="D:\Dropbox\ЛНК\Текущие проекты\Теплосеть СПб\2016\ЭПБ\Выполнение работ\СПбПУ\Тепловой контроль\4 район\рс Наличная\ТК-58\DC_292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60" y="4491108"/>
            <a:ext cx="23994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Dropbox\ЛНК\Текущие проекты\Теплосеть СПб\2016\ЭПБ\Выполнение работ\СПбПУ\Тепловой контроль\4 район\рс Наличная\ТК-58\IR_292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00" y="4491108"/>
            <a:ext cx="2398800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7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Методика теплового контроля</a:t>
            </a:r>
            <a:br>
              <a:rPr lang="ru-RU" dirty="0"/>
            </a:br>
            <a:r>
              <a:rPr lang="ru-RU" dirty="0"/>
              <a:t>Поиск дефектов с вытеканием теплоносителя</a:t>
            </a:r>
          </a:p>
        </p:txBody>
      </p:sp>
      <p:sp>
        <p:nvSpPr>
          <p:cNvPr id="4" name="Объект 5"/>
          <p:cNvSpPr>
            <a:spLocks noGrp="1"/>
          </p:cNvSpPr>
          <p:nvPr>
            <p:ph idx="1"/>
          </p:nvPr>
        </p:nvSpPr>
        <p:spPr>
          <a:xfrm>
            <a:off x="320884" y="935939"/>
            <a:ext cx="5824543" cy="1906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PT Sans" panose="020B0503020203020204" pitchFamily="34" charset="-52"/>
                <a:ea typeface="PT Sans" panose="020B0503020203020204" pitchFamily="34" charset="-52"/>
              </a:rPr>
              <a:t>Реализация методики:</a:t>
            </a:r>
          </a:p>
          <a:p>
            <a:r>
              <a:rPr lang="ru-RU" sz="1800" dirty="0">
                <a:latin typeface="PT Sans" panose="020B0503020203020204" pitchFamily="34" charset="-52"/>
                <a:ea typeface="PT Sans" panose="020B0503020203020204" pitchFamily="34" charset="-52"/>
              </a:rPr>
              <a:t>Инструментальные работы (тепловая съемка «с рук»)</a:t>
            </a:r>
          </a:p>
          <a:p>
            <a:r>
              <a:rPr lang="ru-RU" sz="1800" dirty="0">
                <a:latin typeface="PT Sans" panose="020B0503020203020204" pitchFamily="34" charset="-52"/>
                <a:ea typeface="PT Sans" panose="020B0503020203020204" pitchFamily="34" charset="-52"/>
              </a:rPr>
              <a:t>Регистрация аномалий, расширенное обследование на месте</a:t>
            </a:r>
          </a:p>
          <a:p>
            <a:r>
              <a:rPr lang="ru-RU" sz="1800" dirty="0">
                <a:latin typeface="PT Sans" panose="020B0503020203020204" pitchFamily="34" charset="-52"/>
                <a:ea typeface="PT Sans" panose="020B0503020203020204" pitchFamily="34" charset="-52"/>
              </a:rPr>
              <a:t>Обработка результатов с проведением одномерных сопряженных расчетов теплового состояния и прогнозированием типа дефекта</a:t>
            </a:r>
          </a:p>
        </p:txBody>
      </p:sp>
      <p:pic>
        <p:nvPicPr>
          <p:cNvPr id="7" name="Picture 3" descr="D:\Dropbox\ЛНК\Вспомогательные материалы\Презентации\Исходники\[Group 2]-1_9-12 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27" y="935939"/>
            <a:ext cx="2687527" cy="26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1578199" y="3265940"/>
            <a:ext cx="144016" cy="184063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019450" y="3265940"/>
            <a:ext cx="144016" cy="174537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92749" y="3265940"/>
            <a:ext cx="144016" cy="184063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0883" y="3575009"/>
            <a:ext cx="5824543" cy="1400645"/>
          </a:xfrm>
          <a:prstGeom prst="rect">
            <a:avLst/>
          </a:prstGeom>
          <a:effectLst>
            <a:outerShdw blurRad="50800" dist="50800" dir="5400000" algn="ctr" rotWithShape="0">
              <a:srgbClr val="EBEBEB"/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PT Sans" panose="020B0503020203020204" pitchFamily="34" charset="-52"/>
                <a:ea typeface="PT Sans" panose="020B0503020203020204" pitchFamily="34" charset="-52"/>
              </a:rPr>
              <a:t>Результат:</a:t>
            </a:r>
          </a:p>
          <a:p>
            <a:r>
              <a:rPr lang="ru-RU" sz="1800" dirty="0">
                <a:latin typeface="PT Sans" panose="020B0503020203020204" pitchFamily="34" charset="-52"/>
                <a:ea typeface="PT Sans" panose="020B0503020203020204" pitchFamily="34" charset="-52"/>
              </a:rPr>
              <a:t>Методика способна выявлять опасные дефекты</a:t>
            </a:r>
          </a:p>
          <a:p>
            <a:r>
              <a:rPr lang="ru-RU" sz="1800" dirty="0">
                <a:latin typeface="PT Sans" panose="020B0503020203020204" pitchFamily="34" charset="-52"/>
                <a:ea typeface="PT Sans" panose="020B0503020203020204" pitchFamily="34" charset="-52"/>
              </a:rPr>
              <a:t>Проведена корреляция по результатом проведения ремонтных работ</a:t>
            </a:r>
          </a:p>
          <a:p>
            <a:pPr marL="0" indent="0">
              <a:buNone/>
            </a:pPr>
            <a:endParaRPr lang="ru-RU" sz="1800" b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2" name="Рисунок 11" descr="D:\Dropbox\ЛНК\Текущие проекты\Теплосеть СПб\2016\ЭПБ\Выполнение работ\СПбПУ\Тепловой контроль\2 район\3 Перемычка\Дефекты\Моховая-Чайковского\IR_22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4" y="5096917"/>
            <a:ext cx="1823573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Dropbox\ЛНК\Текущие проекты\Теплосеть СПб\2016\ЭПБ\Выполнение работ\СПбПУ\Тепловой контроль\2 район\3 Перемычка\Дефекты\Моховая-Чайковского\3 Перемычка, Моховая-Чайковского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75"/>
          <a:stretch/>
        </p:blipFill>
        <p:spPr bwMode="auto">
          <a:xfrm>
            <a:off x="2232698" y="5096917"/>
            <a:ext cx="3401983" cy="13695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03603"/>
              </p:ext>
            </p:extLst>
          </p:nvPr>
        </p:nvGraphicFramePr>
        <p:xfrm>
          <a:off x="6023004" y="3905859"/>
          <a:ext cx="2957534" cy="2382115"/>
        </p:xfrm>
        <a:graphic>
          <a:graphicData uri="http://schemas.openxmlformats.org/drawingml/2006/table">
            <a:tbl>
              <a:tblPr firstRow="1" firstCol="1" bandRow="1"/>
              <a:tblGrid>
                <a:gridCol w="2174551"/>
                <a:gridCol w="782983"/>
              </a:tblGrid>
              <a:tr h="1793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Блок расчетов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1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(Rн+Rиз), подающий трубопровод, (м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·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К)/Вт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3,71E-01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(Rн+Rиз), обратный трубопровод, (м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·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К)/Вт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4,17E-01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Максимальное термическое сопротивление грунта, (м·К)/Вт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R0, (м·К)/Вт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Максимальный коэффициент теплопроводности грунта, Вт/(м·К)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1-я нормированная температура, °С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720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Фактическая температура в зоне залегания трубопроводов °С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56,06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2-я нормированная температура, °С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45,00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571" marR="7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4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Дефекты с площадным разрушением</a:t>
            </a:r>
          </a:p>
        </p:txBody>
      </p:sp>
      <p:sp>
        <p:nvSpPr>
          <p:cNvPr id="3" name="Объект 5"/>
          <p:cNvSpPr>
            <a:spLocks noGrp="1"/>
          </p:cNvSpPr>
          <p:nvPr>
            <p:ph idx="1"/>
          </p:nvPr>
        </p:nvSpPr>
        <p:spPr>
          <a:xfrm>
            <a:off x="205946" y="779420"/>
            <a:ext cx="8699157" cy="9670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PT Sans" panose="020B0503020203020204" pitchFamily="34" charset="-52"/>
                <a:ea typeface="PT Sans" panose="020B0503020203020204" pitchFamily="34" charset="-52"/>
              </a:rPr>
              <a:t>Что приводит к разрушению трубопровода?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>
                <a:latin typeface="PT Sans" panose="020B0503020203020204" pitchFamily="34" charset="-52"/>
                <a:ea typeface="PT Sans" panose="020B0503020203020204" pitchFamily="34" charset="-52"/>
              </a:rPr>
              <a:t>Искать ли коррозию?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1033" y="4676642"/>
            <a:ext cx="265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Дефекты наиболее активно</a:t>
            </a:r>
          </a:p>
          <a:p>
            <a:pPr algn="just"/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проявляются </a:t>
            </a:r>
          </a:p>
          <a:p>
            <a:pPr algn="just"/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во время набора</a:t>
            </a: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/сброса параметров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теплоносителя</a:t>
            </a:r>
          </a:p>
          <a:p>
            <a:pPr algn="just"/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Тепловые перемещения и их компенсация 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являются определяющими для понятия механики разрушения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946" y="1627554"/>
            <a:ext cx="2553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Не все утонения приводят к дефектам!</a:t>
            </a:r>
          </a:p>
          <a:p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Часто не проявляются при остаточной толщине 1-2 мм!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2" t="5029" r="9736" b="10784"/>
          <a:stretch/>
        </p:blipFill>
        <p:spPr>
          <a:xfrm>
            <a:off x="301033" y="2527087"/>
            <a:ext cx="1781176" cy="19621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34032" y="1627554"/>
            <a:ext cx="5158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Тепловая изоляция и грунт увеличивают прочность трубопровода при </a:t>
            </a:r>
            <a:r>
              <a:rPr lang="ru-RU" sz="1200" dirty="0" err="1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нагружении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давлением и расчетных перемещениях, но не увеличивают прочность при появлении изгибных напряжений при </a:t>
            </a: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нерасчетной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деформации 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трубопроводов.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59" y="4070933"/>
            <a:ext cx="3921211" cy="226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91651" y="3068683"/>
            <a:ext cx="5043316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Нарушение </a:t>
            </a:r>
            <a:r>
              <a:rPr lang="ru-RU" sz="1600" dirty="0" err="1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термокомпенсации</a:t>
            </a:r>
            <a:r>
              <a:rPr lang="ru-RU" sz="1600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</a:t>
            </a:r>
            <a:r>
              <a:rPr lang="ru-RU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+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 </a:t>
            </a:r>
            <a:r>
              <a:rPr lang="ru-RU" sz="1600" dirty="0" smtClean="0">
                <a:solidFill>
                  <a:srgbClr val="21A649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коррозия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= необходимые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условия образования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площадных разрушений </a:t>
            </a: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6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Дефекты с площадным разрушением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90870" y="1278487"/>
            <a:ext cx="350093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2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Системы мониторинга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Датчики коррозии (например, ЭМА)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 СПб около </a:t>
            </a: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7 000 км </a:t>
            </a:r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сетей,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средний диаметр 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500мм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Площадь поверхности труб = 11 кв. км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Примерное кол-во датчиков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549 млн. шт.</a:t>
            </a:r>
            <a:endParaRPr lang="ru-RU" sz="1600" b="1" dirty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12256" y="1278487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2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Внутритрубная диагностика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2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(ВТД)</a:t>
            </a:r>
          </a:p>
          <a:p>
            <a:pPr>
              <a:lnSpc>
                <a:spcPct val="150000"/>
              </a:lnSpc>
              <a:defRPr/>
            </a:pP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Высокая достоверность, низкая производительность, технологические ограничения по трассировке трубопровода</a:t>
            </a:r>
          </a:p>
          <a:p>
            <a:pPr>
              <a:lnSpc>
                <a:spcPct val="150000"/>
              </a:lnSpc>
              <a:defRPr/>
            </a:pPr>
            <a:endParaRPr lang="ru-RU" sz="1200" b="1" dirty="0" smtClean="0">
              <a:solidFill>
                <a:srgbClr val="37B34A"/>
              </a:solidFill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04752" y="1409829"/>
            <a:ext cx="0" cy="1899983"/>
          </a:xfrm>
          <a:prstGeom prst="line">
            <a:avLst/>
          </a:prstGeom>
          <a:ln w="25400">
            <a:solidFill>
              <a:srgbClr val="F6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395686" y="3524675"/>
            <a:ext cx="58181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Предложение:</a:t>
            </a:r>
          </a:p>
          <a:p>
            <a:pPr algn="ctr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искать не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коррозионные повреждения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, а нарушения</a:t>
            </a:r>
          </a:p>
          <a:p>
            <a:pPr algn="ctr"/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термокомпенсации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. Кол-во датчиков ≈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500 000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, т.е. в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1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000 раз меньше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07236" y="765644"/>
            <a:ext cx="33950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Поиск коррозионных повреждений</a:t>
            </a: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97704" y="4477707"/>
            <a:ext cx="4198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Обнаружено нарушение </a:t>
            </a:r>
            <a:r>
              <a:rPr lang="ru-RU" sz="1600" dirty="0" err="1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термокомпенсации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</a:t>
            </a: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268240" y="4877148"/>
            <a:ext cx="144016" cy="174537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F6BB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76321" y="5112572"/>
            <a:ext cx="4230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ВТД для поиска коррозионных повреждений</a:t>
            </a: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268240" y="5583032"/>
            <a:ext cx="144016" cy="174537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F6BB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76321" y="5817959"/>
            <a:ext cx="3720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Восстановление опор и компенсаторов</a:t>
            </a: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03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диагностики</a:t>
            </a: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4400" cy="365125"/>
          </a:xfrm>
        </p:spPr>
        <p:txBody>
          <a:bodyPr/>
          <a:lstStyle/>
          <a:p>
            <a:fld id="{34AA141F-532B-4800-B9BF-F25EC8CFB737}" type="slidenum">
              <a:rPr lang="ru-RU" sz="1800" b="1" smtClean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pPr/>
              <a:t>8</a:t>
            </a:fld>
            <a:endParaRPr lang="ru-RU" sz="1800" b="1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pic>
        <p:nvPicPr>
          <p:cNvPr id="9" name="Picture 3" descr="C:\Users\DM\Desktop\01-intellektualnaya-sistema-monitoringa-truboprovodov-1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07" y="3874264"/>
            <a:ext cx="2919726" cy="21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25996" y="4222849"/>
            <a:ext cx="338554" cy="18412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*Материалы ГК «ИНТЕРЮНИС»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pic>
        <p:nvPicPr>
          <p:cNvPr id="11" name="Picture 2" descr="C:\Users\DM\Desktop\07-avtonomnaya-sistema-monitoringa-napryazheny-truboprovoda-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8" t="9451" r="16980" b="47316"/>
          <a:stretch/>
        </p:blipFill>
        <p:spPr bwMode="auto">
          <a:xfrm>
            <a:off x="1179200" y="3874264"/>
            <a:ext cx="2214018" cy="218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8411" y="871372"/>
            <a:ext cx="8279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Дефекты с площадным разрушением </a:t>
            </a:r>
            <a:r>
              <a:rPr lang="ru-RU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– Метод </a:t>
            </a:r>
            <a:r>
              <a:rPr lang="ru-RU" sz="16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контроля перемещений</a:t>
            </a:r>
          </a:p>
          <a:p>
            <a:pPr algn="ctr">
              <a:spcAft>
                <a:spcPts val="600"/>
              </a:spcAft>
              <a:defRPr/>
            </a:pPr>
            <a:endParaRPr lang="ru-RU" sz="1200" b="1" dirty="0" smtClean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0081" y="1346385"/>
            <a:ext cx="350093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+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Система автоматизированная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Применяется на газопроводах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Измеряются перемещения –инженерный метод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Всего 6 датчиков в ТК </a:t>
            </a:r>
          </a:p>
          <a:p>
            <a:pPr algn="ctr">
              <a:lnSpc>
                <a:spcPct val="150000"/>
              </a:lnSpc>
              <a:defRPr/>
            </a:pPr>
            <a:endParaRPr lang="ru-RU" sz="2000" b="1" dirty="0" smtClean="0">
              <a:solidFill>
                <a:srgbClr val="37B34A"/>
              </a:solidFill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1422867"/>
            <a:ext cx="38884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-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Нужна апробация на пилотном участке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тепловых </a:t>
            </a:r>
            <a:r>
              <a:rPr lang="ru-RU" sz="14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сетей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Нужна методика определения расчетных перемещений</a:t>
            </a:r>
            <a:endParaRPr lang="ru-RU" sz="1400" b="1" dirty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80526" y="1648115"/>
            <a:ext cx="0" cy="1899983"/>
          </a:xfrm>
          <a:prstGeom prst="line">
            <a:avLst/>
          </a:prstGeom>
          <a:ln w="25400">
            <a:solidFill>
              <a:srgbClr val="F6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оценки состояния тепловой изоляции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358" y="1458397"/>
            <a:ext cx="596291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Проблемы: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1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1. Тепловая изоляция изменяет свои свойства (термическое сопротивление) в процессе эксплуатации, тепловые потери растут;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2. Изоляция, устанавливаемая подрядчиком, отличается по толщине и коэффициенту теплопроводности</a:t>
            </a:r>
            <a:r>
              <a:rPr lang="ru-RU" sz="1100" b="1" i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</a:t>
            </a:r>
            <a:r>
              <a:rPr lang="el-GR" sz="1400" b="1" i="1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/>
              </a:rPr>
              <a:t>λ</a:t>
            </a:r>
            <a:r>
              <a:rPr lang="ru-RU" sz="1100" b="1" i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 </a:t>
            </a: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от проектных величин;</a:t>
            </a:r>
          </a:p>
          <a:p>
            <a:pPr>
              <a:lnSpc>
                <a:spcPct val="120000"/>
              </a:lnSpc>
              <a:defRPr/>
            </a:pPr>
            <a:r>
              <a:rPr lang="ru-RU" sz="1100" b="1" dirty="0" smtClean="0">
                <a:solidFill>
                  <a:srgbClr val="37B3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3. Существующие методики определения тепловых потерь не позволяют определять характеристики изоляции на отдельных участках трубопроводов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5358" y="715887"/>
            <a:ext cx="6125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Методика </a:t>
            </a:r>
            <a:r>
              <a:rPr lang="ru-RU" sz="1400" i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оценки </a:t>
            </a:r>
            <a:r>
              <a:rPr lang="ru-RU" sz="1400" i="1" dirty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состояния тепловой изоляции, определение эксплуатационного термического </a:t>
            </a:r>
            <a:r>
              <a:rPr lang="ru-RU" sz="1400" i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сопротивления</a:t>
            </a:r>
            <a:endParaRPr lang="ru-RU" sz="1400" i="1" dirty="0"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358" y="3855431"/>
            <a:ext cx="6224296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Следствия: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1. Увеличенные тепловые потери;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2. Работы по переизоляции имеют низкое качество (высокие тепловые потери) и высокую стоимость;</a:t>
            </a:r>
          </a:p>
          <a:p>
            <a:pPr>
              <a:lnSpc>
                <a:spcPct val="120000"/>
              </a:lnSpc>
              <a:defRPr/>
            </a:pPr>
            <a:r>
              <a:rPr lang="ru-RU" sz="1100" b="1" dirty="0" smtClean="0"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3. Нет возможности оценить качество отдельных участков, чтобы оценить качество работ по переизоляции или принять решение о необходимости переизоляции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242814" y="3405238"/>
            <a:ext cx="144016" cy="283657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684065" y="3405238"/>
            <a:ext cx="144016" cy="274131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957364" y="3405238"/>
            <a:ext cx="144016" cy="283657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31663" y="5798270"/>
            <a:ext cx="2569717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100" b="1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Verdana" pitchFamily="34" charset="0"/>
              </a:rPr>
              <a:t>Существенные финансовые потери!</a:t>
            </a:r>
            <a:endParaRPr lang="ru-RU" sz="1100" b="1" dirty="0">
              <a:solidFill>
                <a:srgbClr val="FF0000"/>
              </a:solidFill>
              <a:latin typeface="PT Sans" panose="020B0503020203020204" pitchFamily="34" charset="-52"/>
              <a:ea typeface="PT Sans" panose="020B0503020203020204" pitchFamily="34" charset="-52"/>
              <a:cs typeface="Verdana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684065" y="5359443"/>
            <a:ext cx="144016" cy="274131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6BB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5" name="Рисунок 14" descr="D:\Dropbox\ЛНК\Текущие проекты\Теплосеть СПб\2015\ЭПБ\тм Суздальская\Технический отчет\Исходные данные\Вид ваты сверху\Сползание термограмм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25" y="1049659"/>
            <a:ext cx="2160000" cy="132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Dropbox\ЛНК\Текущие проекты\Теплосеть СПб\2015\ЭПБ\тм Суздальская\Обследование\НО-37 - НО-38\DSCF787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25" y="2682131"/>
            <a:ext cx="2140433" cy="160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24" y="4610852"/>
            <a:ext cx="2140433" cy="1310737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351373" y="577943"/>
            <a:ext cx="0" cy="5888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ytech_theme">
  <a:themeElements>
    <a:clrScheme name="Политех 1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37B34A"/>
      </a:accent1>
      <a:accent2>
        <a:srgbClr val="21A690"/>
      </a:accent2>
      <a:accent3>
        <a:srgbClr val="369461"/>
      </a:accent3>
      <a:accent4>
        <a:srgbClr val="2FA0E1"/>
      </a:accent4>
      <a:accent5>
        <a:srgbClr val="8AB833"/>
      </a:accent5>
      <a:accent6>
        <a:srgbClr val="394091"/>
      </a:accent6>
      <a:hlink>
        <a:srgbClr val="37B34A"/>
      </a:hlink>
      <a:folHlink>
        <a:srgbClr val="0296E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tech_presentation.potx" id="{0C3B3220-C52F-CE4F-9D40-4AE4710B99FC}" vid="{79B74601-811A-364F-91C2-904BAD2FC06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1116</Words>
  <Application>Microsoft Office PowerPoint</Application>
  <PresentationFormat>Экран (4:3)</PresentationFormat>
  <Paragraphs>175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PT Sans</vt:lpstr>
      <vt:lpstr>Times New Roman</vt:lpstr>
      <vt:lpstr>Verdana</vt:lpstr>
      <vt:lpstr>Polytech_theme</vt:lpstr>
      <vt:lpstr>Обеспечение надежности и энергоэффективности работы тепловых сетей</vt:lpstr>
      <vt:lpstr>Направление деятельности</vt:lpstr>
      <vt:lpstr>Типы дефектов</vt:lpstr>
      <vt:lpstr>Методика теплового контроля Поиск дефектов с вытеканием теплоносителя</vt:lpstr>
      <vt:lpstr>Методика теплового контроля Поиск дефектов с вытеканием теплоносителя</vt:lpstr>
      <vt:lpstr>Дефекты с площадным разрушением</vt:lpstr>
      <vt:lpstr>Дефекты с площадным разрушением</vt:lpstr>
      <vt:lpstr>Методы диагностики</vt:lpstr>
      <vt:lpstr>Методика оценки состояния тепловой изоляции</vt:lpstr>
      <vt:lpstr>Методика оценки состояния тепловой изоляции</vt:lpstr>
      <vt:lpstr>Методика оценки состояния тепловой изоляции</vt:lpstr>
      <vt:lpstr>Методика оценки состояния тепловой изоляции, определение эксплуатационного термического сопротивления</vt:lpstr>
      <vt:lpstr>Увеличение ресурса за счет санации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Санкт-Петербургского политехнического университета Петра Великого в интернете и в социальных ресурсах</dc:title>
  <dc:creator>пользователь Microsoft Office</dc:creator>
  <cp:lastModifiedBy>Пользователь Windows</cp:lastModifiedBy>
  <cp:revision>24</cp:revision>
  <dcterms:created xsi:type="dcterms:W3CDTF">2016-02-02T13:12:08Z</dcterms:created>
  <dcterms:modified xsi:type="dcterms:W3CDTF">2018-06-26T10:00:27Z</dcterms:modified>
</cp:coreProperties>
</file>