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0"/>
  </p:notesMasterIdLst>
  <p:sldIdLst>
    <p:sldId id="368" r:id="rId2"/>
    <p:sldId id="321" r:id="rId3"/>
    <p:sldId id="358" r:id="rId4"/>
    <p:sldId id="320" r:id="rId5"/>
    <p:sldId id="375" r:id="rId6"/>
    <p:sldId id="374" r:id="rId7"/>
    <p:sldId id="373" r:id="rId8"/>
    <p:sldId id="372" r:id="rId9"/>
    <p:sldId id="381" r:id="rId10"/>
    <p:sldId id="371" r:id="rId11"/>
    <p:sldId id="370" r:id="rId12"/>
    <p:sldId id="376" r:id="rId13"/>
    <p:sldId id="380" r:id="rId14"/>
    <p:sldId id="379" r:id="rId15"/>
    <p:sldId id="369" r:id="rId16"/>
    <p:sldId id="383" r:id="rId17"/>
    <p:sldId id="384" r:id="rId18"/>
    <p:sldId id="382" r:id="rId19"/>
  </p:sldIdLst>
  <p:sldSz cx="12204700" cy="6859588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5522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1044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656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2208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776118" algn="l" defTabSz="111044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331342" algn="l" defTabSz="111044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886566" algn="l" defTabSz="111044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441789" algn="l" defTabSz="111044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FFCC00"/>
    <a:srgbClr val="E6D3A8"/>
    <a:srgbClr val="D7B876"/>
    <a:srgbClr val="E20000"/>
    <a:srgbClr val="990000"/>
    <a:srgbClr val="0000CC"/>
    <a:srgbClr val="CCECFF"/>
    <a:srgbClr val="99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9771" autoAdjust="0"/>
  </p:normalViewPr>
  <p:slideViewPr>
    <p:cSldViewPr snapToObjects="1">
      <p:cViewPr>
        <p:scale>
          <a:sx n="100" d="100"/>
          <a:sy n="100" d="100"/>
        </p:scale>
        <p:origin x="-984" y="-456"/>
      </p:cViewPr>
      <p:guideLst>
        <p:guide orient="horz" pos="2160"/>
        <p:guide pos="37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7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13584-EFFA-4209-B99E-362A987AB848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230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390"/>
            <a:ext cx="5438775" cy="44670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562"/>
            <a:ext cx="2946400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562"/>
            <a:ext cx="2946400" cy="49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8AE62-4287-4738-A428-6E719FAEDA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6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5224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0447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65671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20895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76118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31342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886566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41789" algn="l" defTabSz="111044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4" y="2130919"/>
            <a:ext cx="10373995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5" y="3887100"/>
            <a:ext cx="8543290" cy="1753005"/>
          </a:xfrm>
        </p:spPr>
        <p:txBody>
          <a:bodyPr/>
          <a:lstStyle>
            <a:lvl1pPr marL="0" indent="0" algn="ctr">
              <a:buNone/>
              <a:defRPr/>
            </a:lvl1pPr>
            <a:lvl2pPr marL="555224" indent="0" algn="ctr">
              <a:buNone/>
              <a:defRPr/>
            </a:lvl2pPr>
            <a:lvl3pPr marL="1110447" indent="0" algn="ctr">
              <a:buNone/>
              <a:defRPr/>
            </a:lvl3pPr>
            <a:lvl4pPr marL="1665671" indent="0" algn="ctr">
              <a:buNone/>
              <a:defRPr/>
            </a:lvl4pPr>
            <a:lvl5pPr marL="2220895" indent="0" algn="ctr">
              <a:buNone/>
              <a:defRPr/>
            </a:lvl5pPr>
            <a:lvl6pPr marL="2776118" indent="0" algn="ctr">
              <a:buNone/>
              <a:defRPr/>
            </a:lvl6pPr>
            <a:lvl7pPr marL="3331342" indent="0" algn="ctr">
              <a:buNone/>
              <a:defRPr/>
            </a:lvl7pPr>
            <a:lvl8pPr marL="3886566" indent="0" algn="ctr">
              <a:buNone/>
              <a:defRPr/>
            </a:lvl8pPr>
            <a:lvl9pPr marL="444178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CCD2B-C8A2-4B21-B0BE-BDD9185B2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7635D-EC76-4993-86E3-80599A54C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7" y="274702"/>
            <a:ext cx="2746058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274702"/>
            <a:ext cx="8050408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ECEA9-B7B5-4556-A4CC-6BEE24D7A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10235" y="274702"/>
            <a:ext cx="10984230" cy="585288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00900-2359-4FB2-80FD-64641B31A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FF7C3-1A61-478B-98AD-9E03CC8CE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251" y="4407922"/>
            <a:ext cx="10373995" cy="136239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251" y="2907387"/>
            <a:ext cx="10373995" cy="1500534"/>
          </a:xfrm>
        </p:spPr>
        <p:txBody>
          <a:bodyPr anchor="b"/>
          <a:lstStyle>
            <a:lvl1pPr marL="0" indent="0">
              <a:buNone/>
              <a:defRPr sz="2400"/>
            </a:lvl1pPr>
            <a:lvl2pPr marL="555224" indent="0">
              <a:buNone/>
              <a:defRPr sz="2200"/>
            </a:lvl2pPr>
            <a:lvl3pPr marL="1110447" indent="0">
              <a:buNone/>
              <a:defRPr sz="1900"/>
            </a:lvl3pPr>
            <a:lvl4pPr marL="1665671" indent="0">
              <a:buNone/>
              <a:defRPr sz="1700"/>
            </a:lvl4pPr>
            <a:lvl5pPr marL="2220895" indent="0">
              <a:buNone/>
              <a:defRPr sz="1700"/>
            </a:lvl5pPr>
            <a:lvl6pPr marL="2776118" indent="0">
              <a:buNone/>
              <a:defRPr sz="1700"/>
            </a:lvl6pPr>
            <a:lvl7pPr marL="3331342" indent="0">
              <a:buNone/>
              <a:defRPr sz="1700"/>
            </a:lvl7pPr>
            <a:lvl8pPr marL="3886566" indent="0">
              <a:buNone/>
              <a:defRPr sz="1700"/>
            </a:lvl8pPr>
            <a:lvl9pPr marL="4441789" indent="0">
              <a:buNone/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3788A-08DD-4440-AE09-1361CF1D9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36" y="1600571"/>
            <a:ext cx="5398233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233" y="1600571"/>
            <a:ext cx="5398233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3E741-6948-40FF-9F92-3E6BC4744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535468"/>
            <a:ext cx="539236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5224" indent="0">
              <a:buNone/>
              <a:defRPr sz="2400" b="1"/>
            </a:lvl2pPr>
            <a:lvl3pPr marL="1110447" indent="0">
              <a:buNone/>
              <a:defRPr sz="2200" b="1"/>
            </a:lvl3pPr>
            <a:lvl4pPr marL="1665671" indent="0">
              <a:buNone/>
              <a:defRPr sz="1900" b="1"/>
            </a:lvl4pPr>
            <a:lvl5pPr marL="2220895" indent="0">
              <a:buNone/>
              <a:defRPr sz="1900" b="1"/>
            </a:lvl5pPr>
            <a:lvl6pPr marL="2776118" indent="0">
              <a:buNone/>
              <a:defRPr sz="1900" b="1"/>
            </a:lvl6pPr>
            <a:lvl7pPr marL="3331342" indent="0">
              <a:buNone/>
              <a:defRPr sz="1900" b="1"/>
            </a:lvl7pPr>
            <a:lvl8pPr marL="3886566" indent="0">
              <a:buNone/>
              <a:defRPr sz="1900" b="1"/>
            </a:lvl8pPr>
            <a:lvl9pPr marL="444178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0235" y="2175379"/>
            <a:ext cx="539236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0146" y="1535468"/>
            <a:ext cx="5394321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5224" indent="0">
              <a:buNone/>
              <a:defRPr sz="2400" b="1"/>
            </a:lvl2pPr>
            <a:lvl3pPr marL="1110447" indent="0">
              <a:buNone/>
              <a:defRPr sz="2200" b="1"/>
            </a:lvl3pPr>
            <a:lvl4pPr marL="1665671" indent="0">
              <a:buNone/>
              <a:defRPr sz="1900" b="1"/>
            </a:lvl4pPr>
            <a:lvl5pPr marL="2220895" indent="0">
              <a:buNone/>
              <a:defRPr sz="1900" b="1"/>
            </a:lvl5pPr>
            <a:lvl6pPr marL="2776118" indent="0">
              <a:buNone/>
              <a:defRPr sz="1900" b="1"/>
            </a:lvl6pPr>
            <a:lvl7pPr marL="3331342" indent="0">
              <a:buNone/>
              <a:defRPr sz="1900" b="1"/>
            </a:lvl7pPr>
            <a:lvl8pPr marL="3886566" indent="0">
              <a:buNone/>
              <a:defRPr sz="1900" b="1"/>
            </a:lvl8pPr>
            <a:lvl9pPr marL="444178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00146" y="2175379"/>
            <a:ext cx="5394321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96DA3-7A9C-49CF-8256-C64719B05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4E6EC-B8E4-48F5-AB2B-AE05C3FC1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D92D0-D0C0-441C-9621-3C9867496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6" y="273114"/>
            <a:ext cx="4015425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2351" y="273114"/>
            <a:ext cx="6822114" cy="585446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36" y="1435433"/>
            <a:ext cx="4015425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55224" indent="0">
              <a:buNone/>
              <a:defRPr sz="1500"/>
            </a:lvl2pPr>
            <a:lvl3pPr marL="1110447" indent="0">
              <a:buNone/>
              <a:defRPr sz="1200"/>
            </a:lvl3pPr>
            <a:lvl4pPr marL="1665671" indent="0">
              <a:buNone/>
              <a:defRPr sz="1100"/>
            </a:lvl4pPr>
            <a:lvl5pPr marL="2220895" indent="0">
              <a:buNone/>
              <a:defRPr sz="1100"/>
            </a:lvl5pPr>
            <a:lvl6pPr marL="2776118" indent="0">
              <a:buNone/>
              <a:defRPr sz="1100"/>
            </a:lvl6pPr>
            <a:lvl7pPr marL="3331342" indent="0">
              <a:buNone/>
              <a:defRPr sz="1100"/>
            </a:lvl7pPr>
            <a:lvl8pPr marL="3886566" indent="0">
              <a:buNone/>
              <a:defRPr sz="1100"/>
            </a:lvl8pPr>
            <a:lvl9pPr marL="444178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C77DC-C3F2-48DF-8727-5C1DF7958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044" y="4801711"/>
            <a:ext cx="7322820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044" y="612917"/>
            <a:ext cx="7322820" cy="4115753"/>
          </a:xfrm>
        </p:spPr>
        <p:txBody>
          <a:bodyPr/>
          <a:lstStyle>
            <a:lvl1pPr marL="0" indent="0">
              <a:buNone/>
              <a:defRPr sz="3900"/>
            </a:lvl1pPr>
            <a:lvl2pPr marL="555224" indent="0">
              <a:buNone/>
              <a:defRPr sz="3400"/>
            </a:lvl2pPr>
            <a:lvl3pPr marL="1110447" indent="0">
              <a:buNone/>
              <a:defRPr sz="2900"/>
            </a:lvl3pPr>
            <a:lvl4pPr marL="1665671" indent="0">
              <a:buNone/>
              <a:defRPr sz="2400"/>
            </a:lvl4pPr>
            <a:lvl5pPr marL="2220895" indent="0">
              <a:buNone/>
              <a:defRPr sz="2400"/>
            </a:lvl5pPr>
            <a:lvl6pPr marL="2776118" indent="0">
              <a:buNone/>
              <a:defRPr sz="2400"/>
            </a:lvl6pPr>
            <a:lvl7pPr marL="3331342" indent="0">
              <a:buNone/>
              <a:defRPr sz="2400"/>
            </a:lvl7pPr>
            <a:lvl8pPr marL="3886566" indent="0">
              <a:buNone/>
              <a:defRPr sz="2400"/>
            </a:lvl8pPr>
            <a:lvl9pPr marL="4441789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044" y="5368581"/>
            <a:ext cx="7322820" cy="805048"/>
          </a:xfrm>
        </p:spPr>
        <p:txBody>
          <a:bodyPr/>
          <a:lstStyle>
            <a:lvl1pPr marL="0" indent="0">
              <a:buNone/>
              <a:defRPr sz="1700"/>
            </a:lvl1pPr>
            <a:lvl2pPr marL="555224" indent="0">
              <a:buNone/>
              <a:defRPr sz="1500"/>
            </a:lvl2pPr>
            <a:lvl3pPr marL="1110447" indent="0">
              <a:buNone/>
              <a:defRPr sz="1200"/>
            </a:lvl3pPr>
            <a:lvl4pPr marL="1665671" indent="0">
              <a:buNone/>
              <a:defRPr sz="1100"/>
            </a:lvl4pPr>
            <a:lvl5pPr marL="2220895" indent="0">
              <a:buNone/>
              <a:defRPr sz="1100"/>
            </a:lvl5pPr>
            <a:lvl6pPr marL="2776118" indent="0">
              <a:buNone/>
              <a:defRPr sz="1100"/>
            </a:lvl6pPr>
            <a:lvl7pPr marL="3331342" indent="0">
              <a:buNone/>
              <a:defRPr sz="1100"/>
            </a:lvl7pPr>
            <a:lvl8pPr marL="3886566" indent="0">
              <a:buNone/>
              <a:defRPr sz="1100"/>
            </a:lvl8pPr>
            <a:lvl9pPr marL="444178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21036-C606-437D-B4EB-120C8461DF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235" y="274701"/>
            <a:ext cx="10984230" cy="114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045" tIns="55522" rIns="111045" bIns="555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235" y="1600571"/>
            <a:ext cx="10984230" cy="452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1045" tIns="55522" rIns="111045" bIns="555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236" y="6246672"/>
            <a:ext cx="2847763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45" tIns="55522" rIns="111045" bIns="5552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9939" y="6246672"/>
            <a:ext cx="3864822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45" tIns="55522" rIns="111045" bIns="5552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6703" y="6246672"/>
            <a:ext cx="2847763" cy="4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45" tIns="55522" rIns="111045" bIns="5552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/>
            </a:lvl1pPr>
          </a:lstStyle>
          <a:p>
            <a:pPr>
              <a:defRPr/>
            </a:pPr>
            <a:fld id="{26FAD7B1-4B23-4766-A35D-198FE5657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</p:sldLayoutIdLst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5pPr>
      <a:lvl6pPr marL="55522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6pPr>
      <a:lvl7pPr marL="111044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7pPr>
      <a:lvl8pPr marL="16656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8pPr>
      <a:lvl9pPr marL="222089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16418" indent="-416418" algn="l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902238" indent="-347015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cs typeface="+mn-cs"/>
        </a:defRPr>
      </a:lvl2pPr>
      <a:lvl3pPr marL="1388059" indent="-277612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cs typeface="+mn-cs"/>
        </a:defRPr>
      </a:lvl3pPr>
      <a:lvl4pPr marL="1943283" indent="-277612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498507" indent="-277612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3053730" indent="-277612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3608954" indent="-277612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4164178" indent="-277612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4719401" indent="-277612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5224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0447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671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0895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6118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31342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86566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41789" algn="l" defTabSz="111044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silievRYu\Pictures\лого-венти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6" y="778646"/>
            <a:ext cx="11928048" cy="58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6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62590" y="837506"/>
            <a:ext cx="3672408" cy="5218068"/>
          </a:xfrm>
        </p:spPr>
        <p:txBody>
          <a:bodyPr/>
          <a:lstStyle/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№3 Приморского района»</a:t>
            </a: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№2 Калининского </a:t>
            </a:r>
            <a:r>
              <a:rPr lang="ru-RU" sz="1800" b="1" dirty="0" smtClean="0"/>
              <a:t>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№3 Калининского </a:t>
            </a:r>
            <a:r>
              <a:rPr lang="ru-RU" sz="1800" b="1" dirty="0" smtClean="0"/>
              <a:t>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№2 Московского </a:t>
            </a:r>
            <a:r>
              <a:rPr lang="ru-RU" sz="1800" b="1" dirty="0" smtClean="0"/>
              <a:t>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№3 Московского </a:t>
            </a:r>
            <a:r>
              <a:rPr lang="ru-RU" sz="1800" b="1" dirty="0" smtClean="0"/>
              <a:t>района»</a:t>
            </a:r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ЖСК 1064</a:t>
            </a:r>
          </a:p>
          <a:p>
            <a:pPr marL="0" indent="0" algn="ctr">
              <a:buNone/>
            </a:pPr>
            <a:r>
              <a:rPr lang="ru-RU" sz="1800" b="1" dirty="0" smtClean="0"/>
              <a:t>ТСЖ «Учительская 19-2</a:t>
            </a:r>
            <a:r>
              <a:rPr lang="ru-RU" sz="1800" b="1" dirty="0"/>
              <a:t>»</a:t>
            </a:r>
          </a:p>
          <a:p>
            <a:pPr marL="0" indent="0" algn="ctr">
              <a:buNone/>
            </a:pPr>
            <a:r>
              <a:rPr lang="ru-RU" sz="1800" b="1" dirty="0" smtClean="0"/>
              <a:t>ТСЖ «Магистраль»</a:t>
            </a:r>
          </a:p>
          <a:p>
            <a:pPr marL="0" indent="0" algn="ctr">
              <a:buNone/>
            </a:pPr>
            <a:r>
              <a:rPr lang="ru-RU" sz="1800" b="1" dirty="0" smtClean="0"/>
              <a:t>ТСЖ «Непокоренных</a:t>
            </a:r>
            <a:r>
              <a:rPr lang="ru-RU" sz="1800" b="1" dirty="0"/>
              <a:t>, </a:t>
            </a:r>
            <a:r>
              <a:rPr lang="ru-RU" sz="1800" b="1" dirty="0" smtClean="0"/>
              <a:t>10»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2013</a:t>
            </a:r>
          </a:p>
        </p:txBody>
      </p:sp>
      <p:pic>
        <p:nvPicPr>
          <p:cNvPr id="4098" name="Picture 2" descr="\\tekspb.ru\center\Smi_Archive\ФОТОБАНК\Архив_2013 (33)\золотой вентиль 2013\DSC_00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218"/>
          <a:stretch/>
        </p:blipFill>
        <p:spPr bwMode="auto">
          <a:xfrm>
            <a:off x="0" y="727398"/>
            <a:ext cx="7901630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7" y="837507"/>
            <a:ext cx="3672408" cy="5290076"/>
          </a:xfrm>
        </p:spPr>
        <p:txBody>
          <a:bodyPr/>
          <a:lstStyle/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 smtClean="0"/>
              <a:t>ЖСК-1244</a:t>
            </a:r>
          </a:p>
          <a:p>
            <a:pPr marL="0" indent="0" algn="ctr">
              <a:buNone/>
            </a:pPr>
            <a:r>
              <a:rPr lang="ru-RU" sz="1800" b="1" dirty="0" smtClean="0"/>
              <a:t>ЖСК 1335</a:t>
            </a:r>
          </a:p>
          <a:p>
            <a:pPr marL="0" indent="0" algn="ctr">
              <a:buNone/>
            </a:pPr>
            <a:r>
              <a:rPr lang="ru-RU" sz="1800" b="1" dirty="0" smtClean="0"/>
              <a:t>ЖСК 1306</a:t>
            </a:r>
          </a:p>
          <a:p>
            <a:pPr marL="0" indent="0" algn="ctr">
              <a:buNone/>
            </a:pPr>
            <a:r>
              <a:rPr lang="ru-RU" sz="1800" b="1" dirty="0" smtClean="0"/>
              <a:t>ЖСК-466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«ЮИТ </a:t>
            </a:r>
            <a:r>
              <a:rPr lang="ru-RU" sz="1800" b="1" dirty="0" smtClean="0"/>
              <a:t>Сервис»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 УК 13 </a:t>
            </a:r>
            <a:r>
              <a:rPr lang="ru-RU" sz="1800" b="1" dirty="0" smtClean="0"/>
              <a:t>квартал»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</a:p>
          <a:p>
            <a:pPr marL="0" indent="0" algn="ctr">
              <a:buNone/>
            </a:pPr>
            <a:r>
              <a:rPr lang="ru-RU" sz="1800" b="1" dirty="0" smtClean="0"/>
              <a:t>«</a:t>
            </a:r>
            <a:r>
              <a:rPr lang="ru-RU" sz="1800" b="1" dirty="0"/>
              <a:t>ЖКС №3 Приморского </a:t>
            </a:r>
            <a:r>
              <a:rPr lang="ru-RU" sz="1800" b="1" dirty="0" smtClean="0"/>
              <a:t>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ОАО </a:t>
            </a:r>
            <a:r>
              <a:rPr lang="ru-RU" sz="1800" b="1" dirty="0"/>
              <a:t>«Сити </a:t>
            </a:r>
            <a:r>
              <a:rPr lang="ru-RU" sz="1800" b="1" dirty="0" smtClean="0"/>
              <a:t>Сервис»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«Богатырский </a:t>
            </a:r>
            <a:r>
              <a:rPr lang="ru-RU" sz="1800" b="1" dirty="0" smtClean="0"/>
              <a:t>36/1»</a:t>
            </a:r>
          </a:p>
          <a:p>
            <a:pPr marL="0" indent="0" algn="ctr">
              <a:buNone/>
            </a:pPr>
            <a:r>
              <a:rPr lang="ru-RU" sz="1800" b="1" dirty="0" smtClean="0"/>
              <a:t>Корреспондент </a:t>
            </a:r>
            <a:r>
              <a:rPr lang="ru-RU" sz="1800" b="1" dirty="0"/>
              <a:t>газеты «Петербургский дневник» </a:t>
            </a:r>
            <a:r>
              <a:rPr lang="ru-RU" sz="1800" b="1" dirty="0" smtClean="0"/>
              <a:t>Тамара Панченко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2014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 descr="\\tekspb.ru\center\Smi_Archive\ФОТОБАНК\Архив 2014\вентиль 2014\золотой вентиль 2014\IMG_27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7"/>
          <a:stretch/>
        </p:blipFill>
        <p:spPr bwMode="auto">
          <a:xfrm>
            <a:off x="3924700" y="727398"/>
            <a:ext cx="8280000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725" y="792272"/>
            <a:ext cx="4712841" cy="522917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/>
              <a:t>Лучшая управляющая компания 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«Эксплуатация </a:t>
            </a:r>
            <a:r>
              <a:rPr lang="ru-RU" sz="1800" b="1" dirty="0" err="1"/>
              <a:t>Главстрой</a:t>
            </a:r>
            <a:r>
              <a:rPr lang="ru-RU" sz="1800" b="1" dirty="0"/>
              <a:t>-СПб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 smtClean="0"/>
              <a:t>Лучший </a:t>
            </a:r>
            <a:r>
              <a:rPr lang="ru-RU" sz="1800" dirty="0" err="1" smtClean="0"/>
              <a:t>жилкомсервис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«ЖКС №2 Калининского района</a:t>
            </a:r>
            <a:r>
              <a:rPr lang="ru-RU" sz="1800" b="1" dirty="0" smtClean="0"/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2015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 descr="\\tekspb.ru\center\Smi_Archive\ФОТОБАНК\Архив 2015\Вентиль\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34" y="712540"/>
            <a:ext cx="5976664" cy="39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702" y="2834507"/>
            <a:ext cx="5472608" cy="363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6326" y="4710837"/>
            <a:ext cx="63079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dirty="0"/>
              <a:t>Лучшее ЖСК, ТСЖ</a:t>
            </a:r>
          </a:p>
          <a:p>
            <a:pPr marL="0" indent="0" algn="ctr">
              <a:buNone/>
            </a:pPr>
            <a:r>
              <a:rPr lang="ru-RU" b="1" dirty="0"/>
              <a:t>ТСЖ «</a:t>
            </a:r>
            <a:r>
              <a:rPr lang="ru-RU" b="1" dirty="0" err="1"/>
              <a:t>Бадаева</a:t>
            </a:r>
            <a:r>
              <a:rPr lang="ru-RU" b="1" dirty="0"/>
              <a:t>, 8»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За активную работу администрации района по снижению задолженности абонентов</a:t>
            </a:r>
          </a:p>
          <a:p>
            <a:pPr marL="0" indent="0" algn="ctr">
              <a:buNone/>
            </a:pPr>
            <a:r>
              <a:rPr lang="ru-RU" b="1" dirty="0"/>
              <a:t>Администрация Невского района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5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41182"/>
            <a:ext cx="3783430" cy="522917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Лучшее промышленное предприятие</a:t>
            </a:r>
          </a:p>
          <a:p>
            <a:pPr marL="0" indent="0" algn="ctr">
              <a:buNone/>
            </a:pPr>
            <a:r>
              <a:rPr lang="ru-RU" sz="1800" b="1" dirty="0" smtClean="0"/>
              <a:t>«</a:t>
            </a:r>
            <a:r>
              <a:rPr lang="ru-RU" sz="1800" b="1" dirty="0"/>
              <a:t>Данон Россия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Лучший застройщик </a:t>
            </a:r>
          </a:p>
          <a:p>
            <a:pPr marL="0" indent="0" algn="ctr">
              <a:buNone/>
            </a:pPr>
            <a:r>
              <a:rPr lang="ru-RU" sz="1800" b="1" dirty="0"/>
              <a:t>ООО «ЗЕНИТ-Строй-Инвест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 smtClean="0"/>
              <a:t>За </a:t>
            </a:r>
            <a:r>
              <a:rPr lang="ru-RU" sz="1800" dirty="0"/>
              <a:t>выход из тяжелой </a:t>
            </a:r>
            <a:r>
              <a:rPr lang="ru-RU" sz="1800" dirty="0" smtClean="0"/>
              <a:t>ситуации </a:t>
            </a:r>
            <a:r>
              <a:rPr lang="ru-RU" sz="1800" b="1" dirty="0" smtClean="0"/>
              <a:t>ОАО </a:t>
            </a:r>
            <a:r>
              <a:rPr lang="ru-RU" sz="1800" b="1" dirty="0"/>
              <a:t>«</a:t>
            </a:r>
            <a:r>
              <a:rPr lang="ru-RU" sz="1800" b="1" dirty="0" smtClean="0"/>
              <a:t>Аэрогеодезия»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«Графский Пруд </a:t>
            </a:r>
            <a:r>
              <a:rPr lang="ru-RU" sz="1800" b="1" dirty="0" smtClean="0"/>
              <a:t>2»</a:t>
            </a:r>
          </a:p>
          <a:p>
            <a:pPr marL="0" indent="0" algn="ctr">
              <a:buNone/>
            </a:pPr>
            <a:r>
              <a:rPr lang="ru-RU" sz="1800" b="1" dirty="0" smtClean="0"/>
              <a:t>СПб </a:t>
            </a:r>
            <a:r>
              <a:rPr lang="ru-RU" sz="1800" b="1" dirty="0"/>
              <a:t>ГБУЗ «Александровская больница»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2015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21"/>
          <a:stretch/>
        </p:blipFill>
        <p:spPr>
          <a:xfrm>
            <a:off x="3901681" y="722065"/>
            <a:ext cx="8303019" cy="5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62590" y="837507"/>
            <a:ext cx="3799014" cy="529007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Лучший </a:t>
            </a:r>
            <a:r>
              <a:rPr lang="ru-RU" sz="1800" dirty="0" err="1" smtClean="0"/>
              <a:t>жилкомсервис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«ЖКС 1 Калининского района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dirty="0"/>
              <a:t>Лучшее ЖСК, </a:t>
            </a:r>
            <a:r>
              <a:rPr lang="ru-RU" sz="1800" dirty="0" smtClean="0"/>
              <a:t>ТСЖ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 </a:t>
            </a:r>
            <a:r>
              <a:rPr lang="ru-RU" sz="1800" b="1" dirty="0" smtClean="0"/>
              <a:t>Ленинский 84»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За выход из тяжелой ситуации (для исполнителей коммунальных услуг</a:t>
            </a:r>
            <a:r>
              <a:rPr lang="ru-RU" sz="1800" dirty="0" smtClean="0"/>
              <a:t>)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</a:t>
            </a:r>
            <a:r>
              <a:rPr lang="ru-RU" sz="1800" b="1" dirty="0" smtClean="0"/>
              <a:t>Аналитик»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За активную работу администрации по снижению задолженности </a:t>
            </a:r>
            <a:r>
              <a:rPr lang="ru-RU" sz="1800" dirty="0" smtClean="0"/>
              <a:t>абонентов</a:t>
            </a:r>
          </a:p>
          <a:p>
            <a:pPr marL="0" indent="0" algn="ctr">
              <a:buNone/>
            </a:pPr>
            <a:r>
              <a:rPr lang="ru-RU" sz="1800" b="1" dirty="0" smtClean="0"/>
              <a:t>Администрация Калининского района</a:t>
            </a:r>
            <a:endParaRPr lang="ru-RU" sz="1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2016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" r="3796"/>
          <a:stretch/>
        </p:blipFill>
        <p:spPr>
          <a:xfrm>
            <a:off x="0" y="712540"/>
            <a:ext cx="8280000" cy="5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6" y="765498"/>
            <a:ext cx="3799014" cy="5290076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/>
              <a:t>Лучшее </a:t>
            </a:r>
            <a:r>
              <a:rPr lang="ru-RU" sz="1800" dirty="0"/>
              <a:t>промышленное </a:t>
            </a:r>
            <a:r>
              <a:rPr lang="ru-RU" sz="1800" dirty="0" smtClean="0"/>
              <a:t>предприятие </a:t>
            </a:r>
          </a:p>
          <a:p>
            <a:pPr marL="0" indent="0" algn="ctr">
              <a:buNone/>
            </a:pPr>
            <a:r>
              <a:rPr lang="ru-RU" sz="1800" b="1" dirty="0" smtClean="0"/>
              <a:t>«</a:t>
            </a:r>
            <a:r>
              <a:rPr lang="ru-RU" sz="1800" b="1" dirty="0"/>
              <a:t>Концерн «НПО «Аврора</a:t>
            </a:r>
            <a:r>
              <a:rPr lang="ru-RU" sz="1800" b="1" dirty="0" smtClean="0"/>
              <a:t>»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 smtClean="0"/>
              <a:t>Лучший застройщик 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«ЛСР. Недвижимость-Северо-Запад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За выход из тяжелой ситуации (среди бюджетных учреждений</a:t>
            </a:r>
            <a:r>
              <a:rPr lang="ru-RU" sz="1800" dirty="0" smtClean="0"/>
              <a:t>)</a:t>
            </a:r>
          </a:p>
          <a:p>
            <a:pPr marL="0" indent="0" algn="ctr">
              <a:buNone/>
            </a:pPr>
            <a:r>
              <a:rPr lang="ru-RU" sz="1800" b="1" dirty="0"/>
              <a:t>«Городская многопрофильная больница № 2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Лучшая управляющая </a:t>
            </a:r>
            <a:r>
              <a:rPr lang="ru-RU" sz="1800" dirty="0" smtClean="0"/>
              <a:t>компания</a:t>
            </a:r>
          </a:p>
          <a:p>
            <a:pPr marL="0" indent="0" algn="ctr">
              <a:buNone/>
            </a:pPr>
            <a:r>
              <a:rPr lang="ru-RU" sz="1800" b="1" dirty="0" smtClean="0"/>
              <a:t>ЗАО «Сервис-Недвижимость»</a:t>
            </a:r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1800" dirty="0" smtClean="0"/>
              <a:t>Специальный приз СМИ</a:t>
            </a:r>
          </a:p>
          <a:p>
            <a:pPr marL="0" indent="0" algn="ctr">
              <a:buNone/>
            </a:pPr>
            <a:r>
              <a:rPr lang="ru-RU" sz="1800" b="1" dirty="0" smtClean="0"/>
              <a:t>Алексей Кириченко «Коммерсант»</a:t>
            </a:r>
            <a:endParaRPr lang="ru-RU" sz="1800" b="1" dirty="0"/>
          </a:p>
        </p:txBody>
      </p:sp>
      <p:pic>
        <p:nvPicPr>
          <p:cNvPr id="1026" name="Picture 2" descr="\\tekspb.ru\center\Smi_Archive\ФОТОБАНК\Архив 2016\Вентиль\TEK_27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r="410"/>
          <a:stretch/>
        </p:blipFill>
        <p:spPr bwMode="auto">
          <a:xfrm>
            <a:off x="3924700" y="709911"/>
            <a:ext cx="8280000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Победители 2016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6" y="709911"/>
            <a:ext cx="3799014" cy="576359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/>
              <a:t>Лучший </a:t>
            </a:r>
            <a:r>
              <a:rPr lang="ru-RU" sz="1800" dirty="0" err="1"/>
              <a:t>жилкомсервис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/>
              <a:t>ЖКС № 3 Калининского </a:t>
            </a:r>
            <a:r>
              <a:rPr lang="ru-RU" sz="1800" b="1" dirty="0" smtClean="0"/>
              <a:t>района</a:t>
            </a:r>
          </a:p>
          <a:p>
            <a:pPr marL="0" indent="0" algn="ctr">
              <a:buNone/>
            </a:pPr>
            <a:r>
              <a:rPr lang="ru-RU" sz="1800" dirty="0"/>
              <a:t>Лучшая управляющая </a:t>
            </a:r>
            <a:r>
              <a:rPr lang="ru-RU" sz="1800" dirty="0" smtClean="0"/>
              <a:t>компания</a:t>
            </a:r>
          </a:p>
          <a:p>
            <a:pPr marL="0" indent="0" algn="ctr">
              <a:buNone/>
            </a:pPr>
            <a:r>
              <a:rPr lang="ru-RU" sz="1800" b="1" dirty="0"/>
              <a:t>ООО «</a:t>
            </a:r>
            <a:r>
              <a:rPr lang="ru-RU" sz="1800" b="1" dirty="0" smtClean="0"/>
              <a:t>Профессионал»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/>
              <a:t>Лучшее ЖСК, </a:t>
            </a:r>
            <a:r>
              <a:rPr lang="ru-RU" sz="1800" dirty="0" smtClean="0"/>
              <a:t>ТСЖ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/>
              <a:t>Жилищно-строительного кооператива № </a:t>
            </a:r>
            <a:r>
              <a:rPr lang="ru-RU" sz="1800" b="1" dirty="0" smtClean="0"/>
              <a:t>1071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/>
              <a:t>За выход из тяжелой </a:t>
            </a:r>
            <a:r>
              <a:rPr lang="ru-RU" sz="1800" dirty="0" smtClean="0"/>
              <a:t>ситуации</a:t>
            </a:r>
          </a:p>
          <a:p>
            <a:pPr marL="0" indent="0" algn="ctr">
              <a:buNone/>
            </a:pPr>
            <a:r>
              <a:rPr lang="ru-RU" sz="1800" b="1" dirty="0"/>
              <a:t>ТСЖ «Приморское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r>
              <a:rPr lang="ru-RU" sz="1800" b="1" dirty="0" smtClean="0"/>
              <a:t>СРП «Павел</a:t>
            </a:r>
            <a:r>
              <a:rPr lang="ru-RU" sz="1800" b="1" dirty="0"/>
              <a:t>» Всероссийского Общества Глухих</a:t>
            </a:r>
            <a:r>
              <a:rPr lang="ru-RU" sz="1800" b="1" dirty="0" smtClean="0"/>
              <a:t>»</a:t>
            </a:r>
            <a:endParaRPr lang="ru-RU" sz="1800" b="1" dirty="0"/>
          </a:p>
          <a:p>
            <a:pPr marL="0" indent="0" algn="ctr">
              <a:buNone/>
            </a:pPr>
            <a:r>
              <a:rPr lang="ru-RU" sz="1800" dirty="0" smtClean="0"/>
              <a:t>Лучшее промышленное предприятие</a:t>
            </a:r>
          </a:p>
          <a:p>
            <a:pPr marL="0" indent="0" algn="ctr">
              <a:buNone/>
            </a:pPr>
            <a:r>
              <a:rPr lang="ru-RU" sz="1800" b="1" dirty="0"/>
              <a:t>АО «АВТОПАРК №7 СПЕЦТРАНС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r>
              <a:rPr lang="ru-RU" sz="1800" dirty="0"/>
              <a:t>Лучший застройщик</a:t>
            </a:r>
            <a:endParaRPr lang="ru-RU" sz="1800" b="1" dirty="0"/>
          </a:p>
          <a:p>
            <a:pPr marL="0" indent="0" algn="ctr">
              <a:buNone/>
            </a:pPr>
            <a:r>
              <a:rPr lang="ru-RU" sz="1800" b="1" dirty="0"/>
              <a:t>ООО «</a:t>
            </a:r>
            <a:r>
              <a:rPr lang="ru-RU" sz="1800" b="1" dirty="0" err="1"/>
              <a:t>Дудергофский</a:t>
            </a:r>
            <a:r>
              <a:rPr lang="ru-RU" sz="1800" b="1" dirty="0"/>
              <a:t> проект»</a:t>
            </a:r>
          </a:p>
          <a:p>
            <a:pPr marL="0" indent="0" algn="ctr">
              <a:buNone/>
            </a:pPr>
            <a:endParaRPr lang="ru-RU" sz="1800" b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2017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r="-246" b="2971"/>
          <a:stretch/>
        </p:blipFill>
        <p:spPr>
          <a:xfrm>
            <a:off x="3965178" y="709910"/>
            <a:ext cx="8262590" cy="5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6" y="709911"/>
            <a:ext cx="3799014" cy="5763599"/>
          </a:xfrm>
        </p:spPr>
        <p:txBody>
          <a:bodyPr/>
          <a:lstStyle/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Лучшее </a:t>
            </a:r>
            <a:r>
              <a:rPr lang="ru-RU" sz="1800" dirty="0"/>
              <a:t>ведомство федерального </a:t>
            </a:r>
            <a:r>
              <a:rPr lang="ru-RU" sz="1800" dirty="0" smtClean="0"/>
              <a:t>бюджета</a:t>
            </a:r>
          </a:p>
          <a:p>
            <a:pPr marL="0" indent="0" algn="ctr">
              <a:buNone/>
            </a:pPr>
            <a:r>
              <a:rPr lang="ru-RU" sz="1800" b="1" dirty="0" smtClean="0"/>
              <a:t>ГУ Министерства </a:t>
            </a:r>
            <a:r>
              <a:rPr lang="ru-RU" sz="1800" b="1" dirty="0"/>
              <a:t>РФ по делам ГО, ЧС и ликвидации последствий стихийных бедствий по </a:t>
            </a:r>
            <a:r>
              <a:rPr lang="ru-RU" sz="1800" b="1" dirty="0" smtClean="0"/>
              <a:t>Санкт-Петербургу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/>
              <a:t>За активную работу администрации района по снижению задолженности </a:t>
            </a:r>
            <a:r>
              <a:rPr lang="ru-RU" sz="1800" dirty="0" smtClean="0"/>
              <a:t>абонентов</a:t>
            </a:r>
          </a:p>
          <a:p>
            <a:pPr marL="0" indent="0" algn="ctr">
              <a:buNone/>
            </a:pPr>
            <a:r>
              <a:rPr lang="ru-RU" sz="1800" b="1" dirty="0" smtClean="0"/>
              <a:t>Администрация</a:t>
            </a:r>
          </a:p>
          <a:p>
            <a:pPr marL="0" indent="0" algn="ctr">
              <a:buNone/>
            </a:pPr>
            <a:r>
              <a:rPr lang="ru-RU" sz="1800" b="1" dirty="0" smtClean="0"/>
              <a:t>Калининского района</a:t>
            </a:r>
          </a:p>
          <a:p>
            <a:pPr marL="0" indent="0" algn="ctr">
              <a:buNone/>
            </a:pPr>
            <a:r>
              <a:rPr lang="ru-RU" sz="1800" b="1" dirty="0" smtClean="0"/>
              <a:t>Администрация</a:t>
            </a:r>
          </a:p>
          <a:p>
            <a:pPr marL="0" indent="0" algn="ctr">
              <a:buNone/>
            </a:pPr>
            <a:r>
              <a:rPr lang="ru-RU" sz="1800" b="1" dirty="0" smtClean="0"/>
              <a:t>Выборгского района</a:t>
            </a:r>
          </a:p>
          <a:p>
            <a:pPr marL="0" indent="0" algn="ctr">
              <a:buNone/>
            </a:pPr>
            <a:r>
              <a:rPr lang="ru-RU" sz="1800" b="1" dirty="0" smtClean="0"/>
              <a:t>Администрация</a:t>
            </a:r>
          </a:p>
          <a:p>
            <a:pPr marL="0" indent="0" algn="ctr">
              <a:buNone/>
            </a:pPr>
            <a:r>
              <a:rPr lang="ru-RU" sz="1800" b="1" dirty="0" smtClean="0"/>
              <a:t>Приморского </a:t>
            </a:r>
            <a:r>
              <a:rPr lang="ru-RU" sz="1800" b="1" dirty="0"/>
              <a:t>района</a:t>
            </a:r>
            <a:endParaRPr lang="ru-RU" sz="1800" b="1" dirty="0" smtClean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endParaRPr lang="ru-RU" sz="1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2017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5607" r="8014" b="664"/>
          <a:stretch/>
        </p:blipFill>
        <p:spPr>
          <a:xfrm>
            <a:off x="4200524" y="702863"/>
            <a:ext cx="8004175" cy="577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asilievRYu\Pictures\лого-вентил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6" y="778646"/>
            <a:ext cx="11928048" cy="58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1950" y="1"/>
            <a:ext cx="9767159" cy="6934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700" i="0" dirty="0" smtClean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Золотой вентиль</a:t>
            </a:r>
            <a:endParaRPr lang="ru-RU" sz="2700" i="0" dirty="0">
              <a:solidFill>
                <a:srgbClr val="E6D3A8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9782" y="909514"/>
            <a:ext cx="10441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Премия «Золотой вентиль»  была учреждена ГУП «ТЭК СПб»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2009 </a:t>
            </a:r>
            <a:r>
              <a:rPr lang="ru-RU" sz="2400" dirty="0" smtClean="0"/>
              <a:t>году. С тех пор было вручено 75 статуэток </a:t>
            </a:r>
          </a:p>
          <a:p>
            <a:endParaRPr lang="ru-RU" sz="2400" dirty="0"/>
          </a:p>
          <a:p>
            <a:r>
              <a:rPr lang="ru-RU" sz="2400" b="1" dirty="0" smtClean="0"/>
              <a:t>Критерии отбора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Своевременная </a:t>
            </a:r>
            <a:r>
              <a:rPr lang="ru-RU" sz="2400" dirty="0"/>
              <a:t>и </a:t>
            </a:r>
            <a:r>
              <a:rPr lang="ru-RU" sz="2400" dirty="0" smtClean="0"/>
              <a:t>полная оплата тепловой энергии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С</a:t>
            </a:r>
            <a:r>
              <a:rPr lang="ru-RU" sz="2400" dirty="0" smtClean="0"/>
              <a:t>облюдение всех договорных обязательств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/>
              <a:t>Кардинальное решение проблемы задолженности за </a:t>
            </a:r>
            <a:r>
              <a:rPr lang="ru-RU" sz="2400" dirty="0" smtClean="0"/>
              <a:t>год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Обеспечение своевременной подготовки к </a:t>
            </a:r>
            <a:r>
              <a:rPr lang="ru-RU" sz="2400" dirty="0"/>
              <a:t>отопительному </a:t>
            </a:r>
            <a:r>
              <a:rPr lang="ru-RU" sz="2400" dirty="0" smtClean="0"/>
              <a:t>сезону</a:t>
            </a: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4677" y="4437906"/>
            <a:ext cx="2853606" cy="19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66" y="4437906"/>
            <a:ext cx="2853606" cy="1904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84" y="4437906"/>
            <a:ext cx="2853365" cy="19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1950" y="1"/>
            <a:ext cx="9767159" cy="69348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700" i="0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Золотой вентиль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14318" y="765498"/>
            <a:ext cx="62646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000" b="1" dirty="0" smtClean="0"/>
              <a:t>Номинации 2017 г.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«Лучшее </a:t>
            </a:r>
            <a:r>
              <a:rPr lang="ru-RU" sz="2000" dirty="0"/>
              <a:t>промышленное </a:t>
            </a:r>
            <a:r>
              <a:rPr lang="ru-RU" sz="2000" dirty="0" smtClean="0"/>
              <a:t>предприятие»</a:t>
            </a:r>
          </a:p>
          <a:p>
            <a:r>
              <a:rPr lang="ru-RU" sz="2000" dirty="0" smtClean="0"/>
              <a:t>«За </a:t>
            </a:r>
            <a:r>
              <a:rPr lang="ru-RU" sz="2000" dirty="0"/>
              <a:t>выход из тяжелой </a:t>
            </a:r>
            <a:r>
              <a:rPr lang="ru-RU" sz="2000" dirty="0" smtClean="0"/>
              <a:t>ситуации» </a:t>
            </a:r>
          </a:p>
          <a:p>
            <a:pPr marL="0" indent="0">
              <a:buNone/>
            </a:pPr>
            <a:r>
              <a:rPr lang="ru-RU" sz="2000" dirty="0" smtClean="0"/>
              <a:t>«Лучший застройщик»</a:t>
            </a:r>
          </a:p>
          <a:p>
            <a:r>
              <a:rPr lang="ru-RU" sz="2000" dirty="0"/>
              <a:t>«Лучшее </a:t>
            </a:r>
            <a:r>
              <a:rPr lang="ru-RU" sz="2000" dirty="0" smtClean="0"/>
              <a:t>ведомство федерального бюджета»</a:t>
            </a:r>
          </a:p>
          <a:p>
            <a:pPr marL="0" indent="0">
              <a:buNone/>
            </a:pPr>
            <a:r>
              <a:rPr lang="ru-RU" sz="2000" dirty="0" smtClean="0"/>
              <a:t>«Лучшая </a:t>
            </a:r>
            <a:r>
              <a:rPr lang="ru-RU" sz="2000" dirty="0"/>
              <a:t>управляющая </a:t>
            </a:r>
            <a:r>
              <a:rPr lang="ru-RU" sz="2000" dirty="0" smtClean="0"/>
              <a:t>компания»</a:t>
            </a:r>
          </a:p>
          <a:p>
            <a:pPr marL="0" indent="0">
              <a:buNone/>
            </a:pPr>
            <a:r>
              <a:rPr lang="ru-RU" sz="2000" dirty="0" smtClean="0"/>
              <a:t>«Лучший </a:t>
            </a:r>
            <a:r>
              <a:rPr lang="ru-RU" sz="2000" dirty="0" err="1" smtClean="0"/>
              <a:t>жилкомсервис</a:t>
            </a:r>
            <a:r>
              <a:rPr lang="ru-RU" sz="2000" dirty="0" smtClean="0"/>
              <a:t>»</a:t>
            </a:r>
          </a:p>
          <a:p>
            <a:pPr marL="0" indent="0">
              <a:buNone/>
            </a:pPr>
            <a:r>
              <a:rPr lang="ru-RU" sz="2000" dirty="0" smtClean="0"/>
              <a:t>«Лучшее </a:t>
            </a:r>
            <a:r>
              <a:rPr lang="ru-RU" sz="2000" dirty="0"/>
              <a:t>ЖСК, </a:t>
            </a:r>
            <a:r>
              <a:rPr lang="ru-RU" sz="2000" dirty="0" smtClean="0"/>
              <a:t>ТСЖ»</a:t>
            </a:r>
          </a:p>
          <a:p>
            <a:pPr marL="0" indent="0">
              <a:buNone/>
            </a:pPr>
            <a:r>
              <a:rPr lang="ru-RU" sz="2000" dirty="0" smtClean="0"/>
              <a:t>«За </a:t>
            </a:r>
            <a:r>
              <a:rPr lang="ru-RU" sz="2000" dirty="0"/>
              <a:t>активную работу администрации по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снижению </a:t>
            </a:r>
            <a:r>
              <a:rPr lang="ru-RU" sz="2000" dirty="0"/>
              <a:t>задолженности </a:t>
            </a:r>
            <a:r>
              <a:rPr lang="ru-RU" sz="2000" dirty="0" smtClean="0"/>
              <a:t>абонентов</a:t>
            </a:r>
            <a:r>
              <a:rPr lang="ru-RU" sz="2000" dirty="0"/>
              <a:t>»</a:t>
            </a:r>
          </a:p>
          <a:p>
            <a:pPr marL="0" indent="0" algn="ctr">
              <a:buNone/>
            </a:pPr>
            <a:endParaRPr lang="ru-RU" sz="2000" dirty="0"/>
          </a:p>
          <a:p>
            <a:r>
              <a:rPr lang="ru-RU" sz="2000" dirty="0" smtClean="0"/>
              <a:t> </a:t>
            </a:r>
            <a:endParaRPr lang="ru-RU" sz="2000" dirty="0"/>
          </a:p>
          <a:p>
            <a:endParaRPr lang="ru-RU" sz="20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2" y="4439171"/>
            <a:ext cx="2854800" cy="1903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90" y="4447539"/>
            <a:ext cx="2854800" cy="18960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64" y="4447538"/>
            <a:ext cx="2844148" cy="1896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3798" y="765498"/>
            <a:ext cx="428175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Номинации </a:t>
            </a:r>
            <a:r>
              <a:rPr lang="ru-RU" sz="2000" b="1" dirty="0"/>
              <a:t>2009 г. </a:t>
            </a:r>
            <a:endParaRPr lang="ru-RU" sz="2000" b="1" dirty="0" smtClean="0"/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«Лучший ЖСК</a:t>
            </a:r>
            <a:r>
              <a:rPr lang="ru-RU" sz="2000" dirty="0" smtClean="0"/>
              <a:t>»</a:t>
            </a:r>
          </a:p>
          <a:p>
            <a:endParaRPr lang="ru-RU" sz="2000" dirty="0" smtClean="0"/>
          </a:p>
          <a:p>
            <a:r>
              <a:rPr lang="ru-RU" sz="2000" dirty="0" smtClean="0"/>
              <a:t>«</a:t>
            </a:r>
            <a:r>
              <a:rPr lang="ru-RU" sz="2000" dirty="0"/>
              <a:t>Лучшая коммерческая организация</a:t>
            </a:r>
            <a:r>
              <a:rPr lang="ru-RU" sz="2000" dirty="0" smtClean="0"/>
              <a:t>» </a:t>
            </a:r>
            <a:endParaRPr lang="ru-RU" sz="2000" dirty="0"/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1038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6886" y="45418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Золотой вентиль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49822" y="909514"/>
            <a:ext cx="914501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b="1" dirty="0" smtClean="0"/>
              <a:t>Цели конкурса</a:t>
            </a:r>
          </a:p>
          <a:p>
            <a:endParaRPr lang="ru-R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Привлечение </a:t>
            </a:r>
            <a:r>
              <a:rPr lang="ru-RU" sz="2400" dirty="0"/>
              <a:t>внимания к проблеме задолженности перед </a:t>
            </a:r>
            <a:r>
              <a:rPr lang="ru-RU" sz="2400" dirty="0" err="1"/>
              <a:t>ресурсоснабжающими</a:t>
            </a:r>
            <a:r>
              <a:rPr lang="ru-RU" sz="2400" dirty="0"/>
              <a:t> </a:t>
            </a:r>
            <a:r>
              <a:rPr lang="ru-RU" sz="2400" dirty="0" smtClean="0"/>
              <a:t>предприятиями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Мотивация </a:t>
            </a:r>
            <a:r>
              <a:rPr lang="ru-RU" sz="2400" dirty="0"/>
              <a:t>абонентов к совершенствованию деловой этики и платежной </a:t>
            </a:r>
            <a:r>
              <a:rPr lang="ru-RU" sz="2400" dirty="0" smtClean="0"/>
              <a:t>дисциплины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2" y="4471567"/>
            <a:ext cx="2854800" cy="1896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2" r="3018" b="15303"/>
          <a:stretch/>
        </p:blipFill>
        <p:spPr>
          <a:xfrm>
            <a:off x="4662190" y="4467130"/>
            <a:ext cx="2854800" cy="18955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64" y="4466865"/>
            <a:ext cx="2844148" cy="1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1523"/>
            <a:ext cx="3923360" cy="5146060"/>
          </a:xfrm>
        </p:spPr>
        <p:txBody>
          <a:bodyPr/>
          <a:lstStyle/>
          <a:p>
            <a:pPr marL="0" indent="0" algn="ctr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ТСЖ </a:t>
            </a:r>
            <a:r>
              <a:rPr lang="ru-RU" sz="1800" b="1" dirty="0" smtClean="0"/>
              <a:t>«Ударников</a:t>
            </a:r>
            <a:r>
              <a:rPr lang="ru-RU" sz="1800" b="1" dirty="0"/>
              <a:t>, </a:t>
            </a:r>
            <a:r>
              <a:rPr lang="ru-RU" sz="1800" b="1" dirty="0" smtClean="0"/>
              <a:t>27/1» </a:t>
            </a:r>
          </a:p>
          <a:p>
            <a:pPr marL="0" indent="0" algn="ctr">
              <a:buNone/>
            </a:pPr>
            <a:r>
              <a:rPr lang="ru-RU" sz="1800" b="1" dirty="0" smtClean="0"/>
              <a:t>ЖСК «</a:t>
            </a:r>
            <a:r>
              <a:rPr lang="ru-RU" sz="1800" b="1" dirty="0" err="1" smtClean="0"/>
              <a:t>Ланской</a:t>
            </a:r>
            <a:r>
              <a:rPr lang="ru-RU" sz="1800" b="1" dirty="0" smtClean="0"/>
              <a:t> квартал»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b="1" dirty="0" smtClean="0"/>
              <a:t>ЗАО </a:t>
            </a:r>
          </a:p>
          <a:p>
            <a:pPr marL="0" indent="0" algn="ctr">
              <a:buNone/>
            </a:pPr>
            <a:r>
              <a:rPr lang="ru-RU" sz="1800" b="1" dirty="0" smtClean="0"/>
              <a:t>«Домостроительный </a:t>
            </a:r>
            <a:r>
              <a:rPr lang="ru-RU" sz="1800" b="1" dirty="0"/>
              <a:t>комбинат </a:t>
            </a:r>
            <a:r>
              <a:rPr lang="ru-RU" sz="1800" b="1" dirty="0" smtClean="0"/>
              <a:t>«Блок» </a:t>
            </a:r>
          </a:p>
          <a:p>
            <a:pPr marL="0" indent="0" algn="ctr">
              <a:buNone/>
            </a:pPr>
            <a:r>
              <a:rPr lang="ru-RU" sz="1800" b="1" dirty="0" smtClean="0"/>
              <a:t>ОАО </a:t>
            </a:r>
          </a:p>
          <a:p>
            <a:pPr marL="0" indent="0" algn="ctr">
              <a:buNone/>
            </a:pPr>
            <a:r>
              <a:rPr lang="ru-RU" sz="1800" b="1" dirty="0" smtClean="0"/>
              <a:t>«</a:t>
            </a:r>
            <a:r>
              <a:rPr lang="ru-RU" sz="1800" b="1" dirty="0"/>
              <a:t>Северо-Западный </a:t>
            </a:r>
            <a:r>
              <a:rPr lang="ru-RU" sz="1800" b="1" dirty="0" smtClean="0"/>
              <a:t>Телеком»</a:t>
            </a:r>
          </a:p>
          <a:p>
            <a:pPr marL="0" indent="0" algn="ctr">
              <a:buNone/>
            </a:pPr>
            <a:r>
              <a:rPr lang="ru-RU" sz="1800" b="1" dirty="0" smtClean="0"/>
              <a:t>Петербургский филиал</a:t>
            </a:r>
          </a:p>
          <a:p>
            <a:pPr marL="0" indent="0" algn="ctr">
              <a:buNone/>
            </a:pPr>
            <a:r>
              <a:rPr lang="ru-RU" sz="1800" b="1" dirty="0" smtClean="0"/>
              <a:t> ООО </a:t>
            </a:r>
          </a:p>
          <a:p>
            <a:pPr marL="0" indent="0" algn="ctr">
              <a:buNone/>
            </a:pPr>
            <a:r>
              <a:rPr lang="ru-RU" sz="1800" b="1" dirty="0" smtClean="0"/>
              <a:t>«</a:t>
            </a:r>
            <a:r>
              <a:rPr lang="ru-RU" sz="1800" b="1" dirty="0"/>
              <a:t>Городская </a:t>
            </a:r>
            <a:r>
              <a:rPr lang="ru-RU" sz="1800" b="1" dirty="0" smtClean="0"/>
              <a:t>Домостроительная Компания</a:t>
            </a:r>
            <a:r>
              <a:rPr lang="ru-RU" sz="1800" b="1" dirty="0"/>
              <a:t> 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2009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8194" name="Picture 2" descr="\\tekspb.ru\center\Smi_Archive\ФОТОБАНК\Архив_2009 (23)\FOTO-2009\Золотой Вентиль\TSB_37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"/>
          <a:stretch/>
        </p:blipFill>
        <p:spPr bwMode="auto">
          <a:xfrm>
            <a:off x="3913711" y="720973"/>
            <a:ext cx="8290989" cy="576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142" y="876021"/>
            <a:ext cx="3672408" cy="529007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Жилищные </a:t>
            </a:r>
            <a:r>
              <a:rPr lang="ru-RU" sz="1800" dirty="0" smtClean="0"/>
              <a:t>организации</a:t>
            </a:r>
          </a:p>
          <a:p>
            <a:pPr marL="0" indent="0" algn="ctr">
              <a:buNone/>
            </a:pPr>
            <a:r>
              <a:rPr lang="ru-RU" sz="1800" b="1" dirty="0"/>
              <a:t>ТСЖ </a:t>
            </a:r>
            <a:r>
              <a:rPr lang="ru-RU" sz="1800" b="1" dirty="0" smtClean="0"/>
              <a:t>«Синяя птица</a:t>
            </a:r>
            <a:r>
              <a:rPr lang="ru-RU" sz="1800" b="1" dirty="0"/>
              <a:t> » </a:t>
            </a: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ТСЖ «Бутлерова-13» </a:t>
            </a:r>
          </a:p>
          <a:p>
            <a:pPr marL="0" indent="0" algn="ctr">
              <a:buNone/>
            </a:pPr>
            <a:r>
              <a:rPr lang="ru-RU" sz="1800" b="1" dirty="0" smtClean="0"/>
              <a:t>ТСЖ «Ржевское» </a:t>
            </a:r>
          </a:p>
          <a:p>
            <a:pPr marL="0" indent="0" algn="ctr">
              <a:buNone/>
            </a:pPr>
            <a:r>
              <a:rPr lang="ru-RU" sz="1800" b="1" dirty="0" smtClean="0"/>
              <a:t>ТСЖ «</a:t>
            </a:r>
            <a:r>
              <a:rPr lang="en-US" sz="1800" b="1" dirty="0" err="1" smtClean="0"/>
              <a:t>Серая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цапля</a:t>
            </a:r>
            <a:r>
              <a:rPr lang="ru-RU" sz="1800" b="1" dirty="0" smtClean="0"/>
              <a:t>» </a:t>
            </a:r>
          </a:p>
          <a:p>
            <a:pPr marL="0" indent="0" algn="ctr">
              <a:buNone/>
            </a:pPr>
            <a:r>
              <a:rPr lang="ru-RU" sz="1800" b="1" dirty="0" smtClean="0"/>
              <a:t>ЖСК </a:t>
            </a:r>
            <a:r>
              <a:rPr lang="ru-RU" sz="1800" b="1" dirty="0"/>
              <a:t>№</a:t>
            </a:r>
            <a:r>
              <a:rPr lang="ru-RU" sz="1800" b="1" dirty="0" smtClean="0"/>
              <a:t>498</a:t>
            </a:r>
          </a:p>
          <a:p>
            <a:pPr marL="0" indent="0" algn="ctr">
              <a:buNone/>
            </a:pPr>
            <a:r>
              <a:rPr lang="ru-RU" sz="1800" b="1" dirty="0"/>
              <a:t>ЖСК №</a:t>
            </a:r>
            <a:r>
              <a:rPr lang="ru-RU" sz="1800" b="1" dirty="0" smtClean="0"/>
              <a:t>228</a:t>
            </a:r>
          </a:p>
          <a:p>
            <a:pPr marL="0" indent="0" algn="ctr">
              <a:buNone/>
            </a:pPr>
            <a:r>
              <a:rPr lang="ru-RU" sz="1800" b="1" dirty="0"/>
              <a:t>ООО </a:t>
            </a:r>
            <a:r>
              <a:rPr lang="ru-RU" sz="1800" b="1" dirty="0" smtClean="0"/>
              <a:t>«ЖКС </a:t>
            </a:r>
            <a:r>
              <a:rPr lang="ru-RU" sz="1800" b="1" dirty="0"/>
              <a:t>№1 Выборгского </a:t>
            </a:r>
            <a:r>
              <a:rPr lang="ru-RU" sz="1800" b="1" dirty="0" smtClean="0"/>
              <a:t>района» </a:t>
            </a:r>
          </a:p>
          <a:p>
            <a:pPr marL="0" indent="0" algn="ctr">
              <a:buNone/>
            </a:pPr>
            <a:r>
              <a:rPr lang="ru-RU" sz="1800" b="1" dirty="0" smtClean="0"/>
              <a:t>ГУПРЭП «Парголово» 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dirty="0" smtClean="0"/>
              <a:t>Коммерческие организации</a:t>
            </a:r>
          </a:p>
          <a:p>
            <a:pPr marL="0" indent="0" algn="ctr">
              <a:buNone/>
            </a:pPr>
            <a:r>
              <a:rPr lang="ru-RU" sz="1800" b="1" dirty="0"/>
              <a:t>ЗАО </a:t>
            </a:r>
            <a:r>
              <a:rPr lang="ru-RU" sz="1800" b="1" dirty="0" smtClean="0"/>
              <a:t>«ЮИТ </a:t>
            </a:r>
            <a:r>
              <a:rPr lang="ru-RU" sz="1800" b="1" dirty="0" err="1" smtClean="0"/>
              <a:t>Лентек</a:t>
            </a:r>
            <a:r>
              <a:rPr lang="ru-RU" sz="1800" b="1" dirty="0" smtClean="0"/>
              <a:t>» </a:t>
            </a:r>
          </a:p>
          <a:p>
            <a:pPr marL="0" indent="0" algn="ctr">
              <a:buNone/>
            </a:pPr>
            <a:r>
              <a:rPr lang="ru-RU" sz="1800" b="1" dirty="0" smtClean="0"/>
              <a:t>ОАО </a:t>
            </a:r>
            <a:r>
              <a:rPr lang="ru-RU" sz="1800" b="1" dirty="0"/>
              <a:t>СМУ </a:t>
            </a:r>
            <a:r>
              <a:rPr lang="ru-RU" sz="1800" b="1" dirty="0" smtClean="0"/>
              <a:t>«</a:t>
            </a:r>
            <a:r>
              <a:rPr lang="ru-RU" sz="1800" b="1" dirty="0" err="1" smtClean="0"/>
              <a:t>Электронстрой</a:t>
            </a:r>
            <a:r>
              <a:rPr lang="ru-RU" sz="1800" b="1" dirty="0" smtClean="0"/>
              <a:t>» ОАО «Услуга»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2010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59" y="712540"/>
            <a:ext cx="3828062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37" y="712540"/>
            <a:ext cx="3828063" cy="5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6" y="765498"/>
            <a:ext cx="3672407" cy="5688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Образцовые абоненты, не имевшие задолженности длительное </a:t>
            </a:r>
            <a:r>
              <a:rPr lang="ru-RU" sz="1800" dirty="0" smtClean="0"/>
              <a:t>время</a:t>
            </a:r>
          </a:p>
          <a:p>
            <a:pPr marL="0" indent="0" algn="ctr">
              <a:buNone/>
            </a:pPr>
            <a:r>
              <a:rPr lang="ru-RU" sz="1800" b="1" dirty="0" smtClean="0"/>
              <a:t>ООО  «Строительные  системы» </a:t>
            </a:r>
          </a:p>
          <a:p>
            <a:pPr marL="0" indent="0" algn="ctr">
              <a:buNone/>
            </a:pPr>
            <a:r>
              <a:rPr lang="ru-RU" sz="1800" b="1" dirty="0" smtClean="0"/>
              <a:t>ООО «ЖКС </a:t>
            </a:r>
            <a:r>
              <a:rPr lang="ru-RU" sz="1800" b="1" dirty="0"/>
              <a:t>№ 3 Калининского </a:t>
            </a:r>
            <a:r>
              <a:rPr lang="ru-RU" sz="1800" b="1" dirty="0" smtClean="0"/>
              <a:t>района</a:t>
            </a:r>
            <a:r>
              <a:rPr lang="ru-RU" sz="1800" b="1" dirty="0"/>
              <a:t> » </a:t>
            </a: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ТСЖ «Авангард </a:t>
            </a:r>
            <a:r>
              <a:rPr lang="ru-RU" sz="1800" b="1" dirty="0"/>
              <a:t>- </a:t>
            </a:r>
            <a:r>
              <a:rPr lang="ru-RU" sz="1800" b="1" dirty="0" smtClean="0"/>
              <a:t>1» </a:t>
            </a:r>
          </a:p>
          <a:p>
            <a:pPr marL="0" indent="0" algn="ctr">
              <a:buNone/>
            </a:pPr>
            <a:r>
              <a:rPr lang="ru-RU" sz="1800" b="1" dirty="0" smtClean="0"/>
              <a:t>ПЖСК «Приморский</a:t>
            </a:r>
            <a:r>
              <a:rPr lang="ru-RU" sz="1800" b="1" dirty="0"/>
              <a:t> » </a:t>
            </a: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ТСЖ «Карпинского</a:t>
            </a:r>
            <a:r>
              <a:rPr lang="ru-RU" sz="1800" b="1" dirty="0"/>
              <a:t>, дом </a:t>
            </a:r>
            <a:r>
              <a:rPr lang="ru-RU" sz="1800" b="1" dirty="0" smtClean="0"/>
              <a:t>33»</a:t>
            </a:r>
          </a:p>
          <a:p>
            <a:pPr marL="0" indent="0" algn="ctr">
              <a:buNone/>
            </a:pPr>
            <a:r>
              <a:rPr lang="ru-RU" sz="1800" b="1" dirty="0" smtClean="0"/>
              <a:t>ТСЖ Передовиков,д.33,корп.1</a:t>
            </a:r>
          </a:p>
          <a:p>
            <a:pPr marL="0" indent="0" algn="ctr">
              <a:buNone/>
            </a:pPr>
            <a:r>
              <a:rPr lang="ru-RU" sz="1800" b="1" dirty="0" smtClean="0"/>
              <a:t>ЖСК-1073</a:t>
            </a:r>
          </a:p>
          <a:p>
            <a:pPr marL="0" indent="0" algn="ctr">
              <a:buNone/>
            </a:pPr>
            <a:r>
              <a:rPr lang="ru-RU" sz="1800" dirty="0"/>
              <a:t>Абоненты, </a:t>
            </a:r>
            <a:r>
              <a:rPr lang="ru-RU" sz="1800" dirty="0" smtClean="0"/>
              <a:t>сумевшие решить проблему </a:t>
            </a:r>
            <a:r>
              <a:rPr lang="ru-RU" sz="1800" dirty="0"/>
              <a:t>задолженности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b="1" dirty="0"/>
              <a:t>ТСЖ </a:t>
            </a:r>
            <a:r>
              <a:rPr lang="ru-RU" sz="1800" b="1" dirty="0" smtClean="0"/>
              <a:t>«Орловский-2» </a:t>
            </a:r>
          </a:p>
          <a:p>
            <a:pPr marL="0" indent="0" algn="ctr">
              <a:buNone/>
            </a:pPr>
            <a:r>
              <a:rPr lang="ru-RU" sz="1800" b="1" dirty="0" smtClean="0"/>
              <a:t>ТСЖ «Турист» </a:t>
            </a:r>
          </a:p>
          <a:p>
            <a:pPr marL="0" indent="0" algn="ctr">
              <a:buNone/>
            </a:pPr>
            <a:r>
              <a:rPr lang="ru-RU" sz="1800" b="1" dirty="0" smtClean="0"/>
              <a:t>ТСЖ «ТПК-2» </a:t>
            </a:r>
          </a:p>
          <a:p>
            <a:pPr marL="0" indent="0" algn="ctr">
              <a:buNone/>
            </a:pPr>
            <a:r>
              <a:rPr lang="ru-RU" sz="1800" b="1" dirty="0" smtClean="0"/>
              <a:t>ТСЖ «Прогресс»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2011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\\tekspb.ru\center\Smi_Archive\ФОТОБАНК\Архив_2011 (26)\ОБЩАЯ  ПАПКА (2011)\Золотой вентель - 2011\TSB_2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r="3946"/>
          <a:stretch/>
        </p:blipFill>
        <p:spPr bwMode="auto">
          <a:xfrm>
            <a:off x="4012479" y="708861"/>
            <a:ext cx="8210551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0621" y="909515"/>
            <a:ext cx="3672409" cy="52180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Лучший абонент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среди ЖСК </a:t>
            </a:r>
            <a:r>
              <a:rPr lang="ru-RU" sz="1800" dirty="0"/>
              <a:t>и </a:t>
            </a:r>
            <a:r>
              <a:rPr lang="ru-RU" sz="1800" dirty="0" smtClean="0"/>
              <a:t>ТСЖ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/>
              <a:t>ЖСК </a:t>
            </a:r>
            <a:r>
              <a:rPr lang="ru-RU" sz="1800" b="1" dirty="0"/>
              <a:t>№ 1202</a:t>
            </a:r>
          </a:p>
          <a:p>
            <a:pPr marL="0" indent="0" algn="ctr">
              <a:buNone/>
            </a:pPr>
            <a:r>
              <a:rPr lang="ru-RU" sz="1800" b="1" dirty="0" smtClean="0"/>
              <a:t>ЖСК </a:t>
            </a:r>
            <a:r>
              <a:rPr lang="ru-RU" sz="1800" b="1" dirty="0"/>
              <a:t>- 246</a:t>
            </a:r>
          </a:p>
          <a:p>
            <a:pPr marL="0" indent="0" algn="ctr">
              <a:buNone/>
            </a:pPr>
            <a:r>
              <a:rPr lang="ru-RU" sz="1800" b="1" dirty="0" smtClean="0"/>
              <a:t>ЖСК </a:t>
            </a:r>
            <a:r>
              <a:rPr lang="ru-RU" sz="1800" b="1" dirty="0"/>
              <a:t>«Смена»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«Валентина</a:t>
            </a:r>
            <a:r>
              <a:rPr lang="ru-RU" sz="1800" b="1" dirty="0" smtClean="0"/>
              <a:t>»</a:t>
            </a:r>
          </a:p>
          <a:p>
            <a:pPr marL="0" indent="0" algn="ctr">
              <a:buNone/>
            </a:pPr>
            <a:endParaRPr lang="ru-RU" sz="1800" b="1" dirty="0"/>
          </a:p>
          <a:p>
            <a:pPr marL="0" indent="0" algn="ctr">
              <a:buNone/>
            </a:pPr>
            <a:r>
              <a:rPr lang="ru-RU" sz="1800" dirty="0" smtClean="0"/>
              <a:t>Лучший абонент </a:t>
            </a:r>
            <a:r>
              <a:rPr lang="ru-RU" sz="1800" dirty="0"/>
              <a:t>среди управляющих компаний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«Строительные системы»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</a:t>
            </a:r>
            <a:r>
              <a:rPr lang="ru-RU" sz="1800" b="1" dirty="0" err="1"/>
              <a:t>Жилкомсервис</a:t>
            </a:r>
            <a:r>
              <a:rPr lang="ru-RU" sz="1800" b="1" dirty="0"/>
              <a:t> №2 Московского 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</a:t>
            </a:r>
            <a:r>
              <a:rPr lang="ru-RU" sz="1800" b="1" dirty="0" err="1"/>
              <a:t>Жилкомсервис</a:t>
            </a:r>
            <a:r>
              <a:rPr lang="ru-RU" sz="1800" b="1" dirty="0"/>
              <a:t> №2 Калининского района»</a:t>
            </a:r>
          </a:p>
          <a:p>
            <a:pPr marL="0" indent="0" algn="ctr">
              <a:buNone/>
            </a:pPr>
            <a:r>
              <a:rPr lang="ru-RU" sz="1800" b="1" dirty="0" smtClean="0"/>
              <a:t>ООО </a:t>
            </a:r>
            <a:r>
              <a:rPr lang="ru-RU" sz="1800" b="1" dirty="0"/>
              <a:t>«</a:t>
            </a:r>
            <a:r>
              <a:rPr lang="ru-RU" sz="1800" b="1" dirty="0" err="1"/>
              <a:t>Жилкомсервис</a:t>
            </a:r>
            <a:r>
              <a:rPr lang="ru-RU" sz="1800" b="1" dirty="0"/>
              <a:t> №3 Калининского района</a:t>
            </a:r>
            <a:r>
              <a:rPr lang="ru-RU" sz="1800" b="1" dirty="0" smtClean="0"/>
              <a:t>»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2012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5122" name="Picture 2" descr="\\tekspb.ru\center\Smi_Archive\ФОТОБАНК\Архив_2012 (27)\Общая папка (2012)\Золотой вентиль. Награждение\TSB_14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"/>
          <a:stretch/>
        </p:blipFill>
        <p:spPr bwMode="auto">
          <a:xfrm>
            <a:off x="0" y="712540"/>
            <a:ext cx="8261670" cy="57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685" y="1701601"/>
            <a:ext cx="3672409" cy="4425981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/>
              <a:t>Абоненты, </a:t>
            </a:r>
            <a:r>
              <a:rPr lang="ru-RU" sz="1800" dirty="0"/>
              <a:t>кардинально </a:t>
            </a:r>
            <a:r>
              <a:rPr lang="ru-RU" sz="1800" dirty="0" smtClean="0"/>
              <a:t>решившие </a:t>
            </a:r>
            <a:r>
              <a:rPr lang="ru-RU" sz="1800" dirty="0"/>
              <a:t>за последний год проблему задолженности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«Савушкина 36»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«Невский Дом»</a:t>
            </a:r>
          </a:p>
          <a:p>
            <a:pPr marL="0" indent="0" algn="ctr">
              <a:buNone/>
            </a:pPr>
            <a:r>
              <a:rPr lang="ru-RU" sz="1800" b="1" dirty="0" smtClean="0"/>
              <a:t>ТСЖ </a:t>
            </a:r>
            <a:r>
              <a:rPr lang="ru-RU" sz="1800" b="1" dirty="0"/>
              <a:t>«Проспект Энгельса, дом 145, корпус 3»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710" y="93855"/>
            <a:ext cx="9528108" cy="527627"/>
          </a:xfrm>
          <a:prstGeom prst="rect">
            <a:avLst/>
          </a:prstGeom>
        </p:spPr>
        <p:txBody>
          <a:bodyPr wrap="square" lIns="111045" tIns="55522" rIns="111045" bIns="55522">
            <a:spAutoFit/>
          </a:bodyPr>
          <a:lstStyle/>
          <a:p>
            <a:pPr lvl="0">
              <a:defRPr/>
            </a:pPr>
            <a:r>
              <a:rPr lang="ru-RU" sz="2700" b="1" dirty="0">
                <a:solidFill>
                  <a:srgbClr val="E6D3A8"/>
                </a:solidFill>
                <a:latin typeface="Arial Narrow" pitchFamily="34" charset="0"/>
                <a:cs typeface="Arial" pitchFamily="34" charset="0"/>
              </a:rPr>
              <a:t>Победители </a:t>
            </a:r>
            <a:r>
              <a:rPr lang="ru-RU" sz="2700" b="1" dirty="0" smtClean="0">
                <a:solidFill>
                  <a:srgbClr val="E6D3A8"/>
                </a:solidFill>
                <a:latin typeface="Arial Narrow" pitchFamily="34" charset="0"/>
                <a:ea typeface="+mj-ea"/>
                <a:cs typeface="Arial" pitchFamily="34" charset="0"/>
              </a:rPr>
              <a:t>2012</a:t>
            </a:r>
            <a:endParaRPr lang="ru-RU" sz="2700" b="1" dirty="0">
              <a:solidFill>
                <a:srgbClr val="E6D3A8"/>
              </a:solidFill>
              <a:latin typeface="Arial Narrow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"/>
          <a:stretch/>
        </p:blipFill>
        <p:spPr>
          <a:xfrm>
            <a:off x="3935987" y="712540"/>
            <a:ext cx="8268714" cy="57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1058727</TotalTime>
  <Words>706</Words>
  <Application>Microsoft Office PowerPoint</Application>
  <PresentationFormat>Произвольный</PresentationFormat>
  <Paragraphs>190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ВГ</dc:creator>
  <cp:lastModifiedBy>Васильев Руслан Юрьевич</cp:lastModifiedBy>
  <cp:revision>611</cp:revision>
  <cp:lastPrinted>2015-08-20T13:04:54Z</cp:lastPrinted>
  <dcterms:created xsi:type="dcterms:W3CDTF">2005-12-06T10:30:38Z</dcterms:created>
  <dcterms:modified xsi:type="dcterms:W3CDTF">2018-12-17T11:10:33Z</dcterms:modified>
</cp:coreProperties>
</file>