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3" r:id="rId3"/>
    <p:sldId id="257" r:id="rId4"/>
    <p:sldId id="258" r:id="rId5"/>
    <p:sldId id="259" r:id="rId6"/>
    <p:sldId id="277" r:id="rId7"/>
    <p:sldId id="261" r:id="rId8"/>
    <p:sldId id="262" r:id="rId9"/>
    <p:sldId id="263" r:id="rId10"/>
    <p:sldId id="271" r:id="rId11"/>
    <p:sldId id="273" r:id="rId12"/>
    <p:sldId id="274" r:id="rId13"/>
    <p:sldId id="275" r:id="rId14"/>
    <p:sldId id="279" r:id="rId15"/>
    <p:sldId id="281" r:id="rId16"/>
    <p:sldId id="286" r:id="rId17"/>
    <p:sldId id="285" r:id="rId18"/>
    <p:sldId id="287" r:id="rId19"/>
    <p:sldId id="276" r:id="rId2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4660"/>
  </p:normalViewPr>
  <p:slideViewPr>
    <p:cSldViewPr>
      <p:cViewPr varScale="1">
        <p:scale>
          <a:sx n="101" d="100"/>
          <a:sy n="101" d="100"/>
        </p:scale>
        <p:origin x="5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Up=3,4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Лист1!$A$1:$A$13</c:f>
              <c:numCache>
                <c:formatCode>General</c:formatCode>
                <c:ptCount val="13"/>
                <c:pt idx="0">
                  <c:v>0.99996061901978228</c:v>
                </c:pt>
                <c:pt idx="1">
                  <c:v>1.3774237249894881</c:v>
                </c:pt>
                <c:pt idx="2">
                  <c:v>2.0539519931284205</c:v>
                </c:pt>
                <c:pt idx="3">
                  <c:v>2.4186456178973792</c:v>
                </c:pt>
                <c:pt idx="4">
                  <c:v>2.8591864314048365</c:v>
                </c:pt>
                <c:pt idx="5">
                  <c:v>3.7127057115188316</c:v>
                </c:pt>
                <c:pt idx="6">
                  <c:v>4.9036041391051084</c:v>
                </c:pt>
                <c:pt idx="7">
                  <c:v>7.3830646706511356</c:v>
                </c:pt>
                <c:pt idx="8">
                  <c:v>11.871789751214873</c:v>
                </c:pt>
                <c:pt idx="9">
                  <c:v>15.610639519315024</c:v>
                </c:pt>
                <c:pt idx="10">
                  <c:v>21.241418591553465</c:v>
                </c:pt>
                <c:pt idx="11">
                  <c:v>30.274089161000518</c:v>
                </c:pt>
                <c:pt idx="12">
                  <c:v>36.983320103785289</c:v>
                </c:pt>
              </c:numCache>
            </c:numRef>
          </c:xVal>
          <c:yVal>
            <c:numRef>
              <c:f>Лист1!$B$1:$B$13</c:f>
              <c:numCache>
                <c:formatCode>General</c:formatCode>
                <c:ptCount val="13"/>
                <c:pt idx="0">
                  <c:v>3.4</c:v>
                </c:pt>
                <c:pt idx="1">
                  <c:v>3</c:v>
                </c:pt>
                <c:pt idx="2">
                  <c:v>2.5</c:v>
                </c:pt>
                <c:pt idx="3">
                  <c:v>2.2999999999999998</c:v>
                </c:pt>
                <c:pt idx="4">
                  <c:v>2.1</c:v>
                </c:pt>
                <c:pt idx="5">
                  <c:v>1.8</c:v>
                </c:pt>
                <c:pt idx="6">
                  <c:v>1.5</c:v>
                </c:pt>
                <c:pt idx="7">
                  <c:v>1.1000000000000001</c:v>
                </c:pt>
                <c:pt idx="8">
                  <c:v>0.7</c:v>
                </c:pt>
                <c:pt idx="9">
                  <c:v>0.5</c:v>
                </c:pt>
                <c:pt idx="10">
                  <c:v>0.3</c:v>
                </c:pt>
                <c:pt idx="11">
                  <c:v>0.1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7CB-455D-BC5B-B67C0241A7D0}"/>
            </c:ext>
          </c:extLst>
        </c:ser>
        <c:ser>
          <c:idx val="1"/>
          <c:order val="1"/>
          <c:tx>
            <c:v>Up=2,2</c:v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Лист1!$C$1:$C$13</c:f>
              <c:numCache>
                <c:formatCode>General</c:formatCode>
                <c:ptCount val="13"/>
                <c:pt idx="0">
                  <c:v>1.0000061539723892</c:v>
                </c:pt>
                <c:pt idx="1">
                  <c:v>1.242828912729834</c:v>
                </c:pt>
                <c:pt idx="2">
                  <c:v>1.5433432648121308</c:v>
                </c:pt>
                <c:pt idx="3">
                  <c:v>1.9205792842238243</c:v>
                </c:pt>
                <c:pt idx="4">
                  <c:v>2.1461001620546059</c:v>
                </c:pt>
                <c:pt idx="5">
                  <c:v>2.4019747413622157</c:v>
                </c:pt>
                <c:pt idx="6">
                  <c:v>3.0282204220675681</c:v>
                </c:pt>
                <c:pt idx="7">
                  <c:v>3.8616882397587649</c:v>
                </c:pt>
                <c:pt idx="8">
                  <c:v>5.001812610781001</c:v>
                </c:pt>
                <c:pt idx="9">
                  <c:v>6.6148228681613981</c:v>
                </c:pt>
                <c:pt idx="10">
                  <c:v>8.9953949029200437</c:v>
                </c:pt>
                <c:pt idx="11">
                  <c:v>12.706218930986621</c:v>
                </c:pt>
                <c:pt idx="12">
                  <c:v>18.931890295185543</c:v>
                </c:pt>
              </c:numCache>
            </c:numRef>
          </c:xVal>
          <c:yVal>
            <c:numRef>
              <c:f>Лист1!$D$1:$D$13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2</c:v>
                </c:pt>
                <c:pt idx="2">
                  <c:v>1.8</c:v>
                </c:pt>
                <c:pt idx="3">
                  <c:v>1.6</c:v>
                </c:pt>
                <c:pt idx="4">
                  <c:v>1.5</c:v>
                </c:pt>
                <c:pt idx="5">
                  <c:v>1.4</c:v>
                </c:pt>
                <c:pt idx="6">
                  <c:v>1.2</c:v>
                </c:pt>
                <c:pt idx="7">
                  <c:v>1</c:v>
                </c:pt>
                <c:pt idx="8">
                  <c:v>0.8</c:v>
                </c:pt>
                <c:pt idx="9">
                  <c:v>0.6</c:v>
                </c:pt>
                <c:pt idx="10">
                  <c:v>0.4</c:v>
                </c:pt>
                <c:pt idx="11">
                  <c:v>0.2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7CB-455D-BC5B-B67C0241A7D0}"/>
            </c:ext>
          </c:extLst>
        </c:ser>
        <c:ser>
          <c:idx val="2"/>
          <c:order val="2"/>
          <c:tx>
            <c:v>Up=1,4</c:v>
          </c:tx>
          <c:spPr>
            <a:ln w="1905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Лист1!$E$1:$E$13</c:f>
              <c:numCache>
                <c:formatCode>General</c:formatCode>
                <c:ptCount val="13"/>
                <c:pt idx="0">
                  <c:v>0.99998769192898251</c:v>
                </c:pt>
                <c:pt idx="1">
                  <c:v>1.3317178227225801</c:v>
                </c:pt>
                <c:pt idx="2">
                  <c:v>1.7777236222653003</c:v>
                </c:pt>
                <c:pt idx="3">
                  <c:v>2.0598359429597619</c:v>
                </c:pt>
                <c:pt idx="4">
                  <c:v>2.3938486996181081</c:v>
                </c:pt>
                <c:pt idx="5">
                  <c:v>2.7927614488217949</c:v>
                </c:pt>
                <c:pt idx="6">
                  <c:v>3.2738438105787853</c:v>
                </c:pt>
                <c:pt idx="7">
                  <c:v>3.860421551432351</c:v>
                </c:pt>
                <c:pt idx="8">
                  <c:v>4.5845946908256519</c:v>
                </c:pt>
                <c:pt idx="9">
                  <c:v>5.4914860739456524</c:v>
                </c:pt>
                <c:pt idx="10">
                  <c:v>6.646087571925289</c:v>
                </c:pt>
                <c:pt idx="11">
                  <c:v>8.1446855453149336</c:v>
                </c:pt>
                <c:pt idx="12">
                  <c:v>10.134721683744115</c:v>
                </c:pt>
              </c:numCache>
            </c:numRef>
          </c:xVal>
          <c:yVal>
            <c:numRef>
              <c:f>Лист1!$F$1:$F$13</c:f>
              <c:numCache>
                <c:formatCode>General</c:formatCode>
                <c:ptCount val="13"/>
                <c:pt idx="0">
                  <c:v>1.4</c:v>
                </c:pt>
                <c:pt idx="1">
                  <c:v>1.2</c:v>
                </c:pt>
                <c:pt idx="2">
                  <c:v>1</c:v>
                </c:pt>
                <c:pt idx="3">
                  <c:v>0.9</c:v>
                </c:pt>
                <c:pt idx="4">
                  <c:v>0.8</c:v>
                </c:pt>
                <c:pt idx="5">
                  <c:v>0.7</c:v>
                </c:pt>
                <c:pt idx="6">
                  <c:v>0.6</c:v>
                </c:pt>
                <c:pt idx="7">
                  <c:v>0.5</c:v>
                </c:pt>
                <c:pt idx="8">
                  <c:v>0.4</c:v>
                </c:pt>
                <c:pt idx="9">
                  <c:v>0.3</c:v>
                </c:pt>
                <c:pt idx="10">
                  <c:v>0.2</c:v>
                </c:pt>
                <c:pt idx="11">
                  <c:v>0.1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7CB-455D-BC5B-B67C0241A7D0}"/>
            </c:ext>
          </c:extLst>
        </c:ser>
        <c:ser>
          <c:idx val="3"/>
          <c:order val="3"/>
          <c:tx>
            <c:v>Up=1,0</c:v>
          </c:tx>
          <c:spPr>
            <a:ln w="19050" cap="rnd">
              <a:solidFill>
                <a:schemeClr val="tx1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Лист1!$G$1:$G$13</c:f>
              <c:numCache>
                <c:formatCode>General</c:formatCode>
                <c:ptCount val="13"/>
                <c:pt idx="0">
                  <c:v>1.0000307692307691</c:v>
                </c:pt>
                <c:pt idx="1">
                  <c:v>1.1867022373748135</c:v>
                </c:pt>
                <c:pt idx="2">
                  <c:v>1.4089739791073121</c:v>
                </c:pt>
                <c:pt idx="3">
                  <c:v>1.6759048176736762</c:v>
                </c:pt>
                <c:pt idx="4">
                  <c:v>1.9995557692307691</c:v>
                </c:pt>
                <c:pt idx="5">
                  <c:v>2.3962529914529913</c:v>
                </c:pt>
                <c:pt idx="6">
                  <c:v>2.8885124018838315</c:v>
                </c:pt>
                <c:pt idx="7">
                  <c:v>3.5080520710059164</c:v>
                </c:pt>
                <c:pt idx="8">
                  <c:v>4.3006529914529912</c:v>
                </c:pt>
                <c:pt idx="9">
                  <c:v>4.7818976879453263</c:v>
                </c:pt>
                <c:pt idx="10">
                  <c:v>5.3342820089001899</c:v>
                </c:pt>
                <c:pt idx="11">
                  <c:v>5.9720679574393865</c:v>
                </c:pt>
                <c:pt idx="12">
                  <c:v>6.7132307692307691</c:v>
                </c:pt>
              </c:numCache>
            </c:numRef>
          </c:xVal>
          <c:yVal>
            <c:numRef>
              <c:f>Лист1!$H$1:$H$13</c:f>
              <c:numCache>
                <c:formatCode>General</c:formatCode>
                <c:ptCount val="13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</c:v>
                </c:pt>
                <c:pt idx="8">
                  <c:v>0.2</c:v>
                </c:pt>
                <c:pt idx="9">
                  <c:v>0.15</c:v>
                </c:pt>
                <c:pt idx="10">
                  <c:v>0.1</c:v>
                </c:pt>
                <c:pt idx="11">
                  <c:v>0.05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7CB-455D-BC5B-B67C0241A7D0}"/>
            </c:ext>
          </c:extLst>
        </c:ser>
        <c:ser>
          <c:idx val="4"/>
          <c:order val="4"/>
          <c:tx>
            <c:v>Up=0,6</c:v>
          </c:tx>
          <c:spPr>
            <a:ln w="19050" cap="rnd">
              <a:solidFill>
                <a:schemeClr val="tx1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Лист1!$I$1:$I$13</c:f>
              <c:numCache>
                <c:formatCode>General</c:formatCode>
                <c:ptCount val="13"/>
                <c:pt idx="0">
                  <c:v>0.99992311645595577</c:v>
                </c:pt>
                <c:pt idx="1">
                  <c:v>1.1130510627816101</c:v>
                </c:pt>
                <c:pt idx="2">
                  <c:v>1.2394310709105651</c:v>
                </c:pt>
                <c:pt idx="3">
                  <c:v>1.3810451233175292</c:v>
                </c:pt>
                <c:pt idx="4">
                  <c:v>1.540248757659092</c:v>
                </c:pt>
                <c:pt idx="5">
                  <c:v>1.7198576072751257</c:v>
                </c:pt>
                <c:pt idx="6">
                  <c:v>1.9232580736783398</c:v>
                </c:pt>
                <c:pt idx="7">
                  <c:v>2.1545500997019218</c:v>
                </c:pt>
                <c:pt idx="8">
                  <c:v>2.4187330889322873</c:v>
                </c:pt>
                <c:pt idx="9">
                  <c:v>2.7219504698307118</c:v>
                </c:pt>
                <c:pt idx="10">
                  <c:v>3.0718149385538158</c:v>
                </c:pt>
                <c:pt idx="11">
                  <c:v>3.4778461550653086</c:v>
                </c:pt>
                <c:pt idx="12">
                  <c:v>3.952067427279268</c:v>
                </c:pt>
              </c:numCache>
            </c:numRef>
          </c:xVal>
          <c:yVal>
            <c:numRef>
              <c:f>Лист1!$J$1:$J$13</c:f>
              <c:numCache>
                <c:formatCode>General</c:formatCode>
                <c:ptCount val="13"/>
                <c:pt idx="0">
                  <c:v>0.6</c:v>
                </c:pt>
                <c:pt idx="1">
                  <c:v>0.55000000000000004</c:v>
                </c:pt>
                <c:pt idx="2">
                  <c:v>0.5</c:v>
                </c:pt>
                <c:pt idx="3">
                  <c:v>0.45</c:v>
                </c:pt>
                <c:pt idx="4">
                  <c:v>0.4</c:v>
                </c:pt>
                <c:pt idx="5">
                  <c:v>0.35</c:v>
                </c:pt>
                <c:pt idx="6">
                  <c:v>0.3</c:v>
                </c:pt>
                <c:pt idx="7">
                  <c:v>0.25</c:v>
                </c:pt>
                <c:pt idx="8">
                  <c:v>0.2</c:v>
                </c:pt>
                <c:pt idx="9">
                  <c:v>0.15</c:v>
                </c:pt>
                <c:pt idx="10">
                  <c:v>0.1</c:v>
                </c:pt>
                <c:pt idx="11">
                  <c:v>0.05</c:v>
                </c:pt>
                <c:pt idx="1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7CB-455D-BC5B-B67C0241A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87360"/>
        <c:axId val="115226112"/>
      </c:scatterChart>
      <c:valAx>
        <c:axId val="114687360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SOT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n-US" sz="1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800" baseline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SOT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endParaRPr lang="ru-RU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226112"/>
        <c:crosses val="autoZero"/>
        <c:crossBetween val="midCat"/>
      </c:valAx>
      <c:valAx>
        <c:axId val="11522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687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2"/>
          <c:order val="0"/>
          <c:tx>
            <c:v>Up=3,4</c:v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Лист1!$B$1:$B$13</c:f>
              <c:numCache>
                <c:formatCode>General</c:formatCode>
                <c:ptCount val="13"/>
                <c:pt idx="0">
                  <c:v>0.99996061901978228</c:v>
                </c:pt>
                <c:pt idx="1">
                  <c:v>1.3774237249894881</c:v>
                </c:pt>
                <c:pt idx="2">
                  <c:v>2.0539519931284205</c:v>
                </c:pt>
                <c:pt idx="3">
                  <c:v>2.4186456178973792</c:v>
                </c:pt>
                <c:pt idx="4">
                  <c:v>2.8591864314048365</c:v>
                </c:pt>
                <c:pt idx="5">
                  <c:v>3.7127057115188316</c:v>
                </c:pt>
                <c:pt idx="6">
                  <c:v>4.9036041391051084</c:v>
                </c:pt>
                <c:pt idx="7">
                  <c:v>7.3830646706511356</c:v>
                </c:pt>
                <c:pt idx="8">
                  <c:v>11.871789751214873</c:v>
                </c:pt>
                <c:pt idx="9">
                  <c:v>15.610639519315024</c:v>
                </c:pt>
                <c:pt idx="10">
                  <c:v>21.241418591553465</c:v>
                </c:pt>
                <c:pt idx="11">
                  <c:v>30.274089161000518</c:v>
                </c:pt>
                <c:pt idx="12">
                  <c:v>36.983320103785289</c:v>
                </c:pt>
              </c:numCache>
            </c:numRef>
          </c:xVal>
          <c:yVal>
            <c:numRef>
              <c:f>Лист1!$G$1:$G$13</c:f>
              <c:numCache>
                <c:formatCode>General</c:formatCode>
                <c:ptCount val="13"/>
                <c:pt idx="0">
                  <c:v>1</c:v>
                </c:pt>
                <c:pt idx="1">
                  <c:v>1.0065117292566079</c:v>
                </c:pt>
                <c:pt idx="2">
                  <c:v>1.0168975042095383</c:v>
                </c:pt>
                <c:pt idx="3">
                  <c:v>1.0220749719677331</c:v>
                </c:pt>
                <c:pt idx="4">
                  <c:v>1.0278680712472661</c:v>
                </c:pt>
                <c:pt idx="5">
                  <c:v>1.0383791069190156</c:v>
                </c:pt>
                <c:pt idx="6">
                  <c:v>1.0517059735431811</c:v>
                </c:pt>
                <c:pt idx="7">
                  <c:v>1.0762850850220373</c:v>
                </c:pt>
                <c:pt idx="8">
                  <c:v>1.1146936124934161</c:v>
                </c:pt>
                <c:pt idx="9">
                  <c:v>1.1432897114311218</c:v>
                </c:pt>
                <c:pt idx="10">
                  <c:v>1.1830005165990909</c:v>
                </c:pt>
                <c:pt idx="11">
                  <c:v>1.2421276363239164</c:v>
                </c:pt>
                <c:pt idx="12">
                  <c:v>1.2838593251992605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87E-41FF-8DBB-51E9DF552F4C}"/>
            </c:ext>
          </c:extLst>
        </c:ser>
        <c:ser>
          <c:idx val="0"/>
          <c:order val="1"/>
          <c:tx>
            <c:v>Up=2,2</c:v>
          </c:tx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Лист1!$B$21:$B$33</c:f>
              <c:numCache>
                <c:formatCode>General</c:formatCode>
                <c:ptCount val="13"/>
                <c:pt idx="0">
                  <c:v>1.0000061539723892</c:v>
                </c:pt>
                <c:pt idx="1">
                  <c:v>1.242828912729834</c:v>
                </c:pt>
                <c:pt idx="2">
                  <c:v>1.5433432648121308</c:v>
                </c:pt>
                <c:pt idx="3">
                  <c:v>1.9205792842238243</c:v>
                </c:pt>
                <c:pt idx="4">
                  <c:v>2.1461001620546059</c:v>
                </c:pt>
                <c:pt idx="5">
                  <c:v>2.4019747413622157</c:v>
                </c:pt>
                <c:pt idx="6">
                  <c:v>3.0282204220675681</c:v>
                </c:pt>
                <c:pt idx="7">
                  <c:v>3.8616882397587649</c:v>
                </c:pt>
                <c:pt idx="8">
                  <c:v>5.001812610781001</c:v>
                </c:pt>
                <c:pt idx="9">
                  <c:v>6.6148228681613981</c:v>
                </c:pt>
                <c:pt idx="10">
                  <c:v>8.9953949029200437</c:v>
                </c:pt>
                <c:pt idx="11">
                  <c:v>12.706218930986621</c:v>
                </c:pt>
                <c:pt idx="12">
                  <c:v>18.931890295185543</c:v>
                </c:pt>
              </c:numCache>
            </c:numRef>
          </c:xVal>
          <c:yVal>
            <c:numRef>
              <c:f>Лист1!$G$21:$G$33</c:f>
              <c:numCache>
                <c:formatCode>General</c:formatCode>
                <c:ptCount val="13"/>
                <c:pt idx="0">
                  <c:v>1</c:v>
                </c:pt>
                <c:pt idx="1">
                  <c:v>1.005120950390004</c:v>
                </c:pt>
                <c:pt idx="2">
                  <c:v>1.0110375578768471</c:v>
                </c:pt>
                <c:pt idx="3">
                  <c:v>1.017958096854817</c:v>
                </c:pt>
                <c:pt idx="4">
                  <c:v>1.0218950243432281</c:v>
                </c:pt>
                <c:pt idx="5">
                  <c:v>1.026165088141604</c:v>
                </c:pt>
                <c:pt idx="6">
                  <c:v>1.0360274177518149</c:v>
                </c:pt>
                <c:pt idx="7">
                  <c:v>1.0481494868913139</c:v>
                </c:pt>
                <c:pt idx="8">
                  <c:v>1.063349487054789</c:v>
                </c:pt>
                <c:pt idx="9">
                  <c:v>1.0830071330298188</c:v>
                </c:pt>
                <c:pt idx="10">
                  <c:v>1.1094023134450133</c:v>
                </c:pt>
                <c:pt idx="11">
                  <c:v>1.1467496329376674</c:v>
                </c:pt>
                <c:pt idx="12">
                  <c:v>1.2036287367126299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87E-41FF-8DBB-51E9DF552F4C}"/>
            </c:ext>
          </c:extLst>
        </c:ser>
        <c:ser>
          <c:idx val="1"/>
          <c:order val="2"/>
          <c:tx>
            <c:v>Up=1,4</c:v>
          </c:tx>
          <c:spPr>
            <a:ln w="1905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Лист1!$B$41:$B$53</c:f>
              <c:numCache>
                <c:formatCode>General</c:formatCode>
                <c:ptCount val="13"/>
                <c:pt idx="0">
                  <c:v>0.99998769192898251</c:v>
                </c:pt>
                <c:pt idx="1">
                  <c:v>1.3317178227225801</c:v>
                </c:pt>
                <c:pt idx="2">
                  <c:v>1.7777236222653003</c:v>
                </c:pt>
                <c:pt idx="3">
                  <c:v>2.0598359429597619</c:v>
                </c:pt>
                <c:pt idx="4">
                  <c:v>2.3938486996181081</c:v>
                </c:pt>
                <c:pt idx="5">
                  <c:v>2.7927614488217949</c:v>
                </c:pt>
                <c:pt idx="6">
                  <c:v>3.2738438105787853</c:v>
                </c:pt>
                <c:pt idx="7">
                  <c:v>3.860421551432351</c:v>
                </c:pt>
                <c:pt idx="8">
                  <c:v>4.5845946908256519</c:v>
                </c:pt>
                <c:pt idx="9">
                  <c:v>5.4914860739456524</c:v>
                </c:pt>
                <c:pt idx="10">
                  <c:v>6.646087571925289</c:v>
                </c:pt>
                <c:pt idx="11">
                  <c:v>8.1446855453149336</c:v>
                </c:pt>
                <c:pt idx="12">
                  <c:v>10.134721683744115</c:v>
                </c:pt>
              </c:numCache>
            </c:numRef>
          </c:xVal>
          <c:yVal>
            <c:numRef>
              <c:f>Лист1!$G$41:$G$53</c:f>
              <c:numCache>
                <c:formatCode>General</c:formatCode>
                <c:ptCount val="13"/>
                <c:pt idx="0">
                  <c:v>1</c:v>
                </c:pt>
                <c:pt idx="1">
                  <c:v>1.007986236499782</c:v>
                </c:pt>
                <c:pt idx="2">
                  <c:v>1.0177262011727826</c:v>
                </c:pt>
                <c:pt idx="3">
                  <c:v>1.023475194074583</c:v>
                </c:pt>
                <c:pt idx="4">
                  <c:v>1.0298212201173671</c:v>
                </c:pt>
                <c:pt idx="5">
                  <c:v>1.0372550019048958</c:v>
                </c:pt>
                <c:pt idx="6">
                  <c:v>1.0456031805858059</c:v>
                </c:pt>
                <c:pt idx="7">
                  <c:v>1.0552689104421313</c:v>
                </c:pt>
                <c:pt idx="8">
                  <c:v>1.0665225922162105</c:v>
                </c:pt>
                <c:pt idx="9">
                  <c:v>1.0798107203332681</c:v>
                </c:pt>
                <c:pt idx="10">
                  <c:v>1.095768775798676</c:v>
                </c:pt>
                <c:pt idx="11">
                  <c:v>1.1152590164038325</c:v>
                </c:pt>
                <c:pt idx="12">
                  <c:v>1.1396051348779752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87E-41FF-8DBB-51E9DF552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66048"/>
        <c:axId val="116467968"/>
      </c:scatterChart>
      <c:valAx>
        <c:axId val="1164660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</a:t>
                </a:r>
                <a:r>
                  <a:rPr lang="en-US" sz="800"/>
                  <a:t>SOT</a:t>
                </a:r>
                <a:r>
                  <a:rPr lang="en-US"/>
                  <a:t>/</a:t>
                </a:r>
                <a:r>
                  <a:rPr lang="en-US" sz="1200"/>
                  <a:t>S</a:t>
                </a:r>
                <a:r>
                  <a:rPr lang="en-US" sz="800" baseline="0"/>
                  <a:t>SOT</a:t>
                </a:r>
                <a:r>
                  <a:rPr lang="en-US"/>
                  <a:t>p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467968"/>
        <c:crossesAt val="0.98"/>
        <c:crossBetween val="midCat"/>
      </c:valAx>
      <c:valAx>
        <c:axId val="116467968"/>
        <c:scaling>
          <c:orientation val="minMax"/>
          <c:max val="1.3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ym typeface="Symbol" panose="05050102010706020507" pitchFamily="18" charset="2"/>
                  </a:rPr>
                  <a:t>Q/Q</a:t>
                </a:r>
                <a:r>
                  <a:rPr lang="en-US" sz="1000">
                    <a:sym typeface="Symbol" panose="05050102010706020507" pitchFamily="18" charset="2"/>
                  </a:rPr>
                  <a:t>p</a:t>
                </a:r>
                <a:endParaRPr lang="ru-RU" sz="10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466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8D2E9-9436-44F6-8BF3-1264D5231559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EF781-84F7-48AA-8D3C-F0207E54F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A7856-9170-C642-98B0-85246FD9BF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42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F781-84F7-48AA-8D3C-F0207E54FF8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F781-84F7-48AA-8D3C-F0207E54FF8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2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режиме обслуживания </a:t>
            </a:r>
            <a:r>
              <a:rPr lang="en-US" dirty="0"/>
              <a:t>n</a:t>
            </a:r>
            <a:r>
              <a:rPr lang="ru-RU" dirty="0"/>
              <a:t>=0,5</a:t>
            </a:r>
            <a:r>
              <a:rPr lang="en-US" dirty="0"/>
              <a:t>;</a:t>
            </a:r>
            <a:r>
              <a:rPr lang="ru-RU" dirty="0"/>
              <a:t> в нерабочем режиме </a:t>
            </a:r>
            <a:r>
              <a:rPr lang="en-US" dirty="0"/>
              <a:t>n=0,1.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F781-84F7-48AA-8D3C-F0207E54FF8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9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202-F4B0-4DB6-89ED-01A7EB439EB4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0F44-3929-4AAC-8A3F-D59A7F6230D3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0098-6D87-46B5-8E8F-4A6CBCA61F6E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417111F3-19CC-A94E-B0FD-1989B44291B9}" type="datetime1">
              <a:rPr lang="ru-RU" smtClean="0"/>
              <a:t>26.06.2018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71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74EEDE86-207E-BA4C-83D4-5CE763B6EBC8}" type="datetime1">
              <a:rPr lang="ru-RU" smtClean="0"/>
              <a:t>26.06.2018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26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A01A9D32-9F01-6440-A725-541402382076}" type="datetime1">
              <a:rPr lang="ru-RU" smtClean="0"/>
              <a:t>26.06.2018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6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4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868102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665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63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7FBE-727B-D24A-B2F7-F1C6B17C32AD}" type="datetime1">
              <a:rPr lang="ru-RU" smtClean="0"/>
              <a:t>26.06.2018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8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8EF89B46-E882-AD4D-B512-49726B71C43E}" type="datetime1">
              <a:rPr lang="ru-RU" smtClean="0"/>
              <a:t>26.06.2018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1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6D00-AC02-45AE-9DE3-82CFB8304524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95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26FC-CDFA-4D1D-8566-E1089F733F5E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D78-DE21-4CB2-8E12-A6A6A26C53DC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58D4-CB44-4CA7-9AF7-D0744E571907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9BF-9E26-4B33-B5CF-38B7B260B776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1251-1590-4B6C-AA54-9BB8BC323E89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0E63-42E0-415F-A1B3-61C7C0A3136A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A77A-EB11-4E75-A91A-08CED6BB36FE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32FB-61A1-49F2-8BB5-9F75172599C6}" type="datetime1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9A4-D85B-7842-96D8-59D9CC4B44DF}" type="datetime1">
              <a:rPr lang="ru-RU" smtClean="0"/>
              <a:t>26.06.2018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10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568951" cy="865654"/>
          </a:xfrm>
        </p:spPr>
        <p:txBody>
          <a:bodyPr/>
          <a:lstStyle/>
          <a:p>
            <a:r>
              <a:rPr lang="ru-RU" dirty="0"/>
              <a:t>Работа системы теплоснабжения с проектным графиком     150-70°С при пониженном температурном графике 110-70°С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5800" y="3715474"/>
            <a:ext cx="7772400" cy="752354"/>
          </a:xfrm>
        </p:spPr>
        <p:txBody>
          <a:bodyPr>
            <a:normAutofit/>
          </a:bodyPr>
          <a:lstStyle/>
          <a:p>
            <a:r>
              <a:rPr lang="ru-RU" dirty="0"/>
              <a:t>Доцент кафедры </a:t>
            </a:r>
            <a:r>
              <a:rPr lang="ru-RU" dirty="0" err="1"/>
              <a:t>АиТЭ</a:t>
            </a:r>
            <a:r>
              <a:rPr lang="ru-RU" dirty="0"/>
              <a:t>, к.т.н. Петрущенков В.А.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0C8D3-E9FB-D345-82B3-0787ACCF83AE}" type="datetime1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26.06.2018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0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A7686D-9EF9-4A55-9401-29825E52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DE8E904-2445-4F5B-913E-8E93CB01C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2973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 54.13330.2016. </a:t>
            </a:r>
            <a:r>
              <a:rPr lang="en-US" altLang="ru-RU" sz="1800" dirty="0">
                <a:latin typeface="Arial" panose="020B0604020202020204" pitchFamily="34" charset="0"/>
              </a:rPr>
              <a:t>“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Здания жилые многоквартирные. </a:t>
            </a:r>
            <a:b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Правила проектирования</a:t>
            </a:r>
            <a:r>
              <a:rPr kumimoji="0" lang="en-US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(действующий)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F5FE063-C7D5-4D56-B510-38BE924D7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131" y="-92333"/>
            <a:ext cx="73738" cy="184666"/>
          </a:xfrm>
          <a:prstGeom prst="rect">
            <a:avLst/>
          </a:prstGeom>
          <a:solidFill>
            <a:srgbClr val="FCF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Georgia" panose="02040502050405020303" pitchFamily="18" charset="0"/>
              </a:rPr>
              <a:t>  </a:t>
            </a:r>
            <a:endParaRPr kumimoji="0" lang="ru-RU" altLang="ru-RU" sz="28100" b="0" i="0" u="none" strike="noStrike" cap="none" normalizeH="0" baseline="0" dirty="0">
              <a:ln>
                <a:noFill/>
              </a:ln>
              <a:solidFill>
                <a:srgbClr val="141414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2050" name="Picture 2" descr="54133302016-006.jpg">
            <a:extLst>
              <a:ext uri="{FF2B5EF4-FFF2-40B4-BE49-F238E27FC236}">
                <a16:creationId xmlns:a16="http://schemas.microsoft.com/office/drawing/2014/main" id="{E78AC8DC-442C-4095-9C89-C653E730B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7668"/>
            <a:ext cx="7558608" cy="51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1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37AD2-E73B-410E-BE4F-25C5C5B8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>
            <a:normAutofit/>
          </a:bodyPr>
          <a:lstStyle/>
          <a:p>
            <a:r>
              <a:rPr lang="ru-RU" sz="2000" dirty="0"/>
              <a:t>СТО СРО НП СПАС-05-2013 </a:t>
            </a:r>
            <a:r>
              <a:rPr lang="en-US" sz="2000" dirty="0"/>
              <a:t>“</a:t>
            </a:r>
            <a:r>
              <a:rPr lang="ru-RU" sz="2000" dirty="0"/>
              <a:t>РАСЧЕТ И ПРОЕКТИРОВАНИЕ СИСТЕМ ВЕНТИЛЯЦИИ ЖИЛЫХ МНОГОКВАРТИРНЫХ  ЗДАНИЙ</a:t>
            </a:r>
            <a:r>
              <a:rPr lang="en-US" sz="2000" dirty="0"/>
              <a:t>”</a:t>
            </a:r>
            <a:r>
              <a:rPr lang="ru-RU" sz="2000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BF1062D-A87F-4E41-8B1A-D0CACAE02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99287"/>
            <a:ext cx="7289788" cy="551723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C04E68-2D19-40C5-99A1-72E67240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8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F4D70-8656-45D4-AEEC-9DDDE0E9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435280" cy="6308725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2200" dirty="0"/>
              <a:t>В режиме обслуживания для 3-х комнатной квартиры с 3-мя жильцами n</a:t>
            </a:r>
            <a:r>
              <a:rPr lang="ru-RU" sz="2200" baseline="-25000" dirty="0"/>
              <a:t>в</a:t>
            </a:r>
            <a:r>
              <a:rPr lang="ru-RU" sz="2200" dirty="0"/>
              <a:t>=0,5 ч</a:t>
            </a:r>
            <a:r>
              <a:rPr lang="ru-RU" sz="2700" baseline="30000" dirty="0"/>
              <a:t>-1</a:t>
            </a:r>
            <a:r>
              <a:rPr lang="ru-RU" sz="2200" dirty="0"/>
              <a:t> ; в нерабочем режиме n</a:t>
            </a:r>
            <a:r>
              <a:rPr lang="ru-RU" sz="2200" baseline="-25000" dirty="0"/>
              <a:t>в</a:t>
            </a:r>
            <a:r>
              <a:rPr lang="ru-RU" sz="2200" dirty="0"/>
              <a:t>=0,1 ч</a:t>
            </a:r>
            <a:r>
              <a:rPr lang="ru-RU" sz="2200" baseline="30000" dirty="0"/>
              <a:t>-1</a:t>
            </a:r>
            <a:r>
              <a:rPr lang="ru-RU" sz="2200" dirty="0"/>
              <a:t>, </a:t>
            </a:r>
            <a:r>
              <a:rPr lang="ru-RU" sz="2200" dirty="0" err="1"/>
              <a:t>среднесут</a:t>
            </a:r>
            <a:r>
              <a:rPr lang="ru-RU" sz="2200" dirty="0"/>
              <a:t>. значение </a:t>
            </a:r>
            <a:r>
              <a:rPr lang="ru-RU" sz="2200" dirty="0">
                <a:solidFill>
                  <a:prstClr val="black"/>
                </a:solidFill>
              </a:rPr>
              <a:t>n</a:t>
            </a:r>
            <a:r>
              <a:rPr lang="ru-RU" sz="2200" baseline="-25000" dirty="0">
                <a:solidFill>
                  <a:prstClr val="black"/>
                </a:solidFill>
              </a:rPr>
              <a:t>в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</a:t>
            </a:r>
            <a:r>
              <a:rPr lang="ru-RU" sz="2200" dirty="0">
                <a:solidFill>
                  <a:prstClr val="black"/>
                </a:solidFill>
              </a:rPr>
              <a:t>0,35 ч</a:t>
            </a:r>
            <a:r>
              <a:rPr lang="ru-RU" sz="2200" baseline="30000" dirty="0">
                <a:solidFill>
                  <a:prstClr val="black"/>
                </a:solidFill>
              </a:rPr>
              <a:t>-1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344BB9-DB13-487B-9422-9B79A3838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712" y="274637"/>
            <a:ext cx="4714024" cy="553062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8165D8-C0A0-4DBE-9AAA-0A28F8C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5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2F9DC-EA95-4405-9413-48AE473F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081712"/>
          </a:xfrm>
        </p:spPr>
        <p:txBody>
          <a:bodyPr>
            <a:normAutofit fontScale="90000"/>
          </a:bodyPr>
          <a:lstStyle/>
          <a:p>
            <a:pPr algn="l"/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Влияние неравномерности использования систем вентиляции</a:t>
            </a:r>
            <a:br>
              <a:rPr lang="ru-RU" sz="2800" b="1" dirty="0">
                <a:solidFill>
                  <a:prstClr val="black"/>
                </a:solidFill>
              </a:rPr>
            </a:b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1. Наличие режима обслуживания и нерабочего режима одного помещения приводит к снижению проектной кратности  воздухообмена с 0,7…1,0 до 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</a:t>
            </a:r>
            <a:r>
              <a:rPr lang="ru-RU" sz="2800" dirty="0">
                <a:solidFill>
                  <a:prstClr val="black"/>
                </a:solidFill>
              </a:rPr>
              <a:t>0,35 ч</a:t>
            </a:r>
            <a:r>
              <a:rPr lang="en-US" sz="2800" baseline="30000" dirty="0">
                <a:solidFill>
                  <a:prstClr val="black"/>
                </a:solidFill>
              </a:rPr>
              <a:t>-1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  <a:br>
              <a:rPr lang="ru-RU" sz="2800" dirty="0">
                <a:solidFill>
                  <a:prstClr val="black"/>
                </a:solidFill>
              </a:rPr>
            </a:b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2. Независимое использование вентиляции помещений разных зданий приводит к необходимости учета часовой неравномерности по аналогии с нагрузкой ГВС </a:t>
            </a:r>
            <a:r>
              <a:rPr lang="en-US" sz="2800" dirty="0">
                <a:solidFill>
                  <a:prstClr val="black"/>
                </a:solidFill>
              </a:rPr>
              <a:t>k</a:t>
            </a:r>
            <a:r>
              <a:rPr lang="ru-RU" sz="2800" baseline="-25000" dirty="0" err="1">
                <a:solidFill>
                  <a:prstClr val="black"/>
                </a:solidFill>
              </a:rPr>
              <a:t>вент.ср</a:t>
            </a:r>
            <a:r>
              <a:rPr lang="ru-RU" sz="2800" dirty="0">
                <a:solidFill>
                  <a:prstClr val="black"/>
                </a:solidFill>
              </a:rPr>
              <a:t>=</a:t>
            </a:r>
            <a:r>
              <a:rPr lang="en-US" sz="2800" dirty="0">
                <a:solidFill>
                  <a:prstClr val="black"/>
                </a:solidFill>
              </a:rPr>
              <a:t>k</a:t>
            </a:r>
            <a:r>
              <a:rPr lang="ru-RU" sz="2800" baseline="-25000" dirty="0">
                <a:solidFill>
                  <a:prstClr val="black"/>
                </a:solidFill>
              </a:rPr>
              <a:t>вент</a:t>
            </a:r>
            <a:r>
              <a:rPr lang="en-US" sz="2800" dirty="0">
                <a:solidFill>
                  <a:prstClr val="black"/>
                </a:solidFill>
              </a:rPr>
              <a:t>/k</a:t>
            </a:r>
            <a:r>
              <a:rPr lang="ru-RU" sz="2800" baseline="-25000" dirty="0" err="1">
                <a:solidFill>
                  <a:prstClr val="black"/>
                </a:solidFill>
              </a:rPr>
              <a:t>час.неравн</a:t>
            </a:r>
            <a:r>
              <a:rPr lang="ru-RU" sz="2800" baseline="-25000" dirty="0">
                <a:solidFill>
                  <a:prstClr val="black"/>
                </a:solidFill>
              </a:rPr>
              <a:t>.</a:t>
            </a:r>
            <a:r>
              <a:rPr lang="ru-RU" sz="2800" dirty="0">
                <a:solidFill>
                  <a:prstClr val="black"/>
                </a:solidFill>
              </a:rPr>
              <a:t>,       </a:t>
            </a:r>
            <a:r>
              <a:rPr lang="en-US" sz="2800" dirty="0">
                <a:solidFill>
                  <a:prstClr val="black"/>
                </a:solidFill>
              </a:rPr>
              <a:t>k</a:t>
            </a:r>
            <a:r>
              <a:rPr lang="ru-RU" sz="2800" baseline="-25000" dirty="0">
                <a:solidFill>
                  <a:prstClr val="black"/>
                </a:solidFill>
              </a:rPr>
              <a:t>час.неравн.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2.</a:t>
            </a:r>
            <a:b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</a:br>
            <a:b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3. Для теплового источника реальная расчетная нагрузка отопления должна снижаться в сравнении с проектной со 100% до 55+450,35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/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0,7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/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2=66%.</a:t>
            </a:r>
            <a:br>
              <a:rPr lang="ru-RU" sz="3200" dirty="0">
                <a:solidFill>
                  <a:prstClr val="black"/>
                </a:solidFill>
                <a:sym typeface="Symbol" panose="05050102010706020507" pitchFamily="18" charset="2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920B51-74C0-414F-9E05-82A7079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9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19256" cy="6480720"/>
          </a:xfrm>
        </p:spPr>
        <p:txBody>
          <a:bodyPr>
            <a:normAutofit/>
          </a:bodyPr>
          <a:lstStyle/>
          <a:p>
            <a:r>
              <a:rPr lang="ru-RU" sz="2500" dirty="0"/>
              <a:t>Работа системы отопления с элеваторным смешением в нерасчетных режимах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844218-F6B1-403A-A484-B2F602E3A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2696" y="1412776"/>
            <a:ext cx="13803899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8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2072D-4158-4040-8AB8-C7D72090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prstClr val="black"/>
                </a:solidFill>
              </a:rPr>
              <a:t>Зависимость </a:t>
            </a:r>
            <a:r>
              <a:rPr lang="ru-RU" sz="2500" b="1" dirty="0" err="1">
                <a:solidFill>
                  <a:prstClr val="black"/>
                </a:solidFill>
              </a:rPr>
              <a:t>коффициента</a:t>
            </a:r>
            <a:r>
              <a:rPr lang="ru-RU" sz="2500" b="1" dirty="0">
                <a:solidFill>
                  <a:prstClr val="black"/>
                </a:solidFill>
              </a:rPr>
              <a:t> смешения от сопротивления контура системы отопления</a:t>
            </a:r>
            <a:endParaRPr lang="ru-RU" sz="25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7B5784-551D-4240-93B2-23183F08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59D39E6-014A-4F40-984D-F7A9DA64BA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4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A333E-5D62-4579-B7DF-A0007ABD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solidFill>
                  <a:prstClr val="black"/>
                </a:solidFill>
              </a:rPr>
              <a:t>Зависимости характерных температур от относительного сопротивления контура системы</a:t>
            </a:r>
            <a:endParaRPr lang="ru-RU" sz="25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56F4C2-788D-4BA7-8475-7E32AD789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20" y="1700808"/>
            <a:ext cx="7857160" cy="446449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56B81-2A35-428E-9BF9-3C45FB67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98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15748-E4F6-4756-B381-6EF535C2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/>
              <a:t>Зависимость мощности системы отопления от сопротивления контура системы отопления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B7DEBF-6B42-42CE-9F7B-A1E578FE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7BC89E-B37A-47C5-ADE7-46A395BE29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173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59C78-906B-47B9-8962-6CD390B1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08171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prstClr val="black"/>
                </a:solidFill>
              </a:rPr>
              <a:t>Выводы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1. Для формирования температурного графика системы теплоснабжения необходимо определить среднюю расчетную нагрузку систем отопления в старых и новых зданиях с учетом актуальных норм воздухообмена, длительности режимов обслуживания и нерабочих режимов помещений, неодновременности работы систем вентиляции. Величина нагрузки отопления для режима обслуживания помещений близка к заявленным нагрузкам, средняя расчетная нагрузка отопления снизится в сравнении с ней на </a:t>
            </a:r>
            <a:r>
              <a:rPr lang="ru-RU" sz="2000" dirty="0">
                <a:solidFill>
                  <a:prstClr val="black"/>
                </a:solidFill>
                <a:sym typeface="Symbol" panose="05050102010706020507" pitchFamily="18" charset="2"/>
              </a:rPr>
              <a:t></a:t>
            </a:r>
            <a:r>
              <a:rPr lang="ru-RU" sz="2000" dirty="0">
                <a:solidFill>
                  <a:prstClr val="black"/>
                </a:solidFill>
              </a:rPr>
              <a:t>30%.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 2. На основе уточненной общей средней нагрузки отопления для теплового источника необходимо определить новый пониженный температурный график для существующей системы теплоснабжения, обеспечивающий расчетные температуры в помещениях при температуре холодной 5-дневки. Ожидаемый ориентировочный график 110-60°С. 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3. Методику определения параметров пониженного температурного графика необходимо оформить в виде СТО заинтересованных организаций Санкт-Петербурга.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1C7463-1A71-4950-BF2F-C948D1C6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4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177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/>
              <a:t>Характеристика системы теплоснабжения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1416560"/>
            <a:ext cx="8784976" cy="4968552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sz="2400" b="1" dirty="0"/>
              <a:t>Тип системы теплоснабжения открытая (закрытая).</a:t>
            </a:r>
          </a:p>
          <a:p>
            <a:pPr>
              <a:buNone/>
              <a:tabLst>
                <a:tab pos="3228975" algn="l"/>
                <a:tab pos="3590925" algn="l"/>
                <a:tab pos="4038600" algn="l"/>
              </a:tabLst>
            </a:pPr>
            <a:endParaRPr lang="ru-RU" sz="2400" dirty="0"/>
          </a:p>
          <a:p>
            <a:pPr marL="342000" indent="0">
              <a:spcAft>
                <a:spcPts val="500"/>
              </a:spcAft>
              <a:buNone/>
              <a:tabLst>
                <a:tab pos="3228975" algn="l"/>
                <a:tab pos="3590925" algn="l"/>
                <a:tab pos="4038600" algn="l"/>
              </a:tabLst>
            </a:pPr>
            <a:r>
              <a:rPr lang="ru-RU" sz="2400" dirty="0"/>
              <a:t>1. Доминирующая нагрузка систем отопления.</a:t>
            </a:r>
          </a:p>
          <a:p>
            <a:pPr marL="342000" indent="0">
              <a:spcAft>
                <a:spcPts val="500"/>
              </a:spcAft>
              <a:buNone/>
              <a:tabLst>
                <a:tab pos="3228975" algn="l"/>
                <a:tab pos="3590925" algn="l"/>
                <a:tab pos="4038600" algn="l"/>
              </a:tabLst>
            </a:pPr>
            <a:r>
              <a:rPr lang="ru-RU" sz="2400" dirty="0"/>
              <a:t>2. Проектный температурный график 150-70°С, качественное регулирование,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 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’</a:t>
            </a:r>
            <a:r>
              <a:rPr lang="en-US" sz="15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=150°С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 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’</a:t>
            </a:r>
            <a:r>
              <a:rPr lang="en-US" sz="15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=70°С. </a:t>
            </a:r>
            <a:endParaRPr lang="ru-RU" sz="2400" dirty="0"/>
          </a:p>
          <a:p>
            <a:pPr marL="342000" indent="0">
              <a:spcAft>
                <a:spcPts val="500"/>
              </a:spcAft>
              <a:buNone/>
              <a:tabLst>
                <a:tab pos="3228975" algn="l"/>
                <a:tab pos="3590925" algn="l"/>
                <a:tab pos="4038600" algn="l"/>
              </a:tabLst>
            </a:pPr>
            <a:r>
              <a:rPr lang="ru-RU" sz="2400" dirty="0"/>
              <a:t>3. Большинство потребителей систем отопления присоединены по зависимой схеме с элеваторным смешением.</a:t>
            </a:r>
          </a:p>
          <a:p>
            <a:pPr marL="342000" indent="0">
              <a:spcAft>
                <a:spcPts val="500"/>
              </a:spcAft>
              <a:buNone/>
              <a:tabLst>
                <a:tab pos="3228975" algn="l"/>
                <a:tab pos="3590925" algn="l"/>
                <a:tab pos="4038600" algn="l"/>
              </a:tabLst>
            </a:pPr>
            <a:r>
              <a:rPr lang="ru-RU" sz="2400" dirty="0"/>
              <a:t>4. Проектный температурный график систем отопления 95-70°С, коэффициент смешения элеваторных узлов </a:t>
            </a:r>
            <a:r>
              <a:rPr lang="en-US" sz="2400" dirty="0"/>
              <a:t>u’</a:t>
            </a:r>
            <a:r>
              <a:rPr lang="ru-RU" sz="2400" dirty="0"/>
              <a:t>=2,2</a:t>
            </a:r>
            <a:r>
              <a:rPr lang="en-US" sz="2400" dirty="0"/>
              <a:t>;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качественное регулирование</a:t>
            </a:r>
            <a:r>
              <a:rPr lang="en-US" sz="2400" dirty="0">
                <a:solidFill>
                  <a:prstClr val="black"/>
                </a:solidFill>
              </a:rPr>
              <a:t>;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 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’</a:t>
            </a:r>
            <a:r>
              <a:rPr lang="en-US" sz="1500" dirty="0">
                <a:solidFill>
                  <a:prstClr val="black"/>
                </a:solidFill>
                <a:sym typeface="Symbol" panose="05050102010706020507" pitchFamily="18" charset="2"/>
              </a:rPr>
              <a:t>03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9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5°С. </a:t>
            </a:r>
            <a:endParaRPr lang="ru-RU" sz="2400" dirty="0"/>
          </a:p>
          <a:p>
            <a:pPr marL="342000" indent="0">
              <a:spcAft>
                <a:spcPts val="500"/>
              </a:spcAft>
              <a:buNone/>
              <a:tabLst>
                <a:tab pos="3228975" algn="l"/>
                <a:tab pos="3590925" algn="l"/>
                <a:tab pos="4038600" algn="l"/>
              </a:tabLst>
            </a:pPr>
            <a:r>
              <a:rPr lang="ru-RU" sz="2400" dirty="0"/>
              <a:t>5. Рассматривается работа системы теплоснабжения в непроектных условиях при расчетной температуре наружного воздуха</a:t>
            </a:r>
            <a:r>
              <a:rPr lang="en-US" sz="2400" dirty="0">
                <a:solidFill>
                  <a:prstClr val="black"/>
                </a:solidFill>
              </a:rPr>
              <a:t> t</a:t>
            </a:r>
            <a:r>
              <a:rPr lang="ru-RU" sz="1600" dirty="0">
                <a:solidFill>
                  <a:prstClr val="black"/>
                </a:solidFill>
              </a:rPr>
              <a:t>н.0</a:t>
            </a:r>
            <a:r>
              <a:rPr lang="ru-RU" sz="2400" dirty="0">
                <a:solidFill>
                  <a:prstClr val="black"/>
                </a:solidFill>
              </a:rPr>
              <a:t>=-24°С.</a:t>
            </a:r>
            <a:endParaRPr lang="ru-RU" sz="2400" dirty="0"/>
          </a:p>
          <a:p>
            <a:pPr marL="342000" indent="0">
              <a:spcAft>
                <a:spcPts val="500"/>
              </a:spcAft>
              <a:buNone/>
              <a:tabLst>
                <a:tab pos="3228975" algn="l"/>
                <a:tab pos="3590925" algn="l"/>
                <a:tab pos="4038600" algn="l"/>
              </a:tabLst>
            </a:pPr>
            <a:r>
              <a:rPr lang="ru-RU" sz="2400" dirty="0">
                <a:sym typeface="Symbol" panose="05050102010706020507" pitchFamily="18" charset="2"/>
              </a:rPr>
              <a:t></a:t>
            </a:r>
            <a:r>
              <a:rPr lang="en-US" sz="1500" dirty="0">
                <a:sym typeface="Symbol" panose="05050102010706020507" pitchFamily="18" charset="2"/>
              </a:rPr>
              <a:t>01</a:t>
            </a:r>
            <a:r>
              <a:rPr lang="ru-RU" sz="2400" dirty="0">
                <a:sym typeface="Symbol" panose="05050102010706020507" pitchFamily="18" charset="2"/>
              </a:rPr>
              <a:t>=110°С</a:t>
            </a:r>
            <a:r>
              <a:rPr lang="en-US" sz="2400" dirty="0">
                <a:sym typeface="Symbol" panose="05050102010706020507" pitchFamily="18" charset="2"/>
              </a:rPr>
              <a:t>;</a:t>
            </a:r>
            <a:r>
              <a:rPr lang="ru-RU" sz="2400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u=2</a:t>
            </a:r>
            <a:r>
              <a:rPr lang="ru-RU" sz="2400" dirty="0">
                <a:sym typeface="Symbol" panose="05050102010706020507" pitchFamily="18" charset="2"/>
              </a:rPr>
              <a:t>,2</a:t>
            </a:r>
            <a:r>
              <a:rPr lang="en-US" sz="2400" dirty="0">
                <a:sym typeface="Symbol" panose="05050102010706020507" pitchFamily="18" charset="2"/>
              </a:rPr>
              <a:t>; </a:t>
            </a:r>
            <a:r>
              <a:rPr lang="ru-RU" sz="2400" dirty="0">
                <a:sym typeface="Symbol" panose="05050102010706020507" pitchFamily="18" charset="2"/>
              </a:rPr>
              <a:t>расход сетевой воды </a:t>
            </a:r>
            <a:r>
              <a:rPr lang="en-US" sz="2400" dirty="0">
                <a:sym typeface="Symbol" panose="05050102010706020507" pitchFamily="18" charset="2"/>
              </a:rPr>
              <a:t>G</a:t>
            </a:r>
            <a:r>
              <a:rPr lang="en-US" sz="1500" dirty="0">
                <a:sym typeface="Symbol" panose="05050102010706020507" pitchFamily="18" charset="2"/>
              </a:rPr>
              <a:t>0</a:t>
            </a:r>
            <a:r>
              <a:rPr lang="en-US" sz="2400" dirty="0">
                <a:sym typeface="Symbol" panose="05050102010706020507" pitchFamily="18" charset="2"/>
              </a:rPr>
              <a:t>=G’</a:t>
            </a:r>
            <a:r>
              <a:rPr lang="en-US" sz="1500" dirty="0">
                <a:sym typeface="Symbol" panose="05050102010706020507" pitchFamily="18" charset="2"/>
              </a:rPr>
              <a:t>0</a:t>
            </a:r>
            <a:r>
              <a:rPr lang="ru-RU" sz="1500" dirty="0">
                <a:sym typeface="Symbol" panose="05050102010706020507" pitchFamily="18" charset="2"/>
              </a:rPr>
              <a:t>, </a:t>
            </a:r>
            <a:r>
              <a:rPr lang="ru-RU" sz="2400" dirty="0">
                <a:sym typeface="Symbol" panose="05050102010706020507" pitchFamily="18" charset="2"/>
              </a:rPr>
              <a:t>либо больший при наличии резерва производительности сетевых насосов и наличии пропускной способности тепловой сети.</a:t>
            </a:r>
          </a:p>
          <a:p>
            <a:pPr marL="342000" indent="0">
              <a:spcAft>
                <a:spcPts val="500"/>
              </a:spcAft>
              <a:buNone/>
              <a:tabLst>
                <a:tab pos="3228975" algn="l"/>
                <a:tab pos="3590925" algn="l"/>
                <a:tab pos="4038600" algn="l"/>
              </a:tabLst>
            </a:pPr>
            <a:r>
              <a:rPr lang="ru-RU" sz="2400" dirty="0"/>
              <a:t>6. Расчетная температура воздуха в помещениях </a:t>
            </a:r>
            <a:r>
              <a:rPr lang="en-US" sz="2400" dirty="0"/>
              <a:t>t</a:t>
            </a:r>
            <a:r>
              <a:rPr lang="ru-RU" sz="1600" dirty="0" err="1"/>
              <a:t>в.р</a:t>
            </a:r>
            <a:r>
              <a:rPr lang="ru-RU" sz="2400" dirty="0"/>
              <a:t>=18(20)°С.</a:t>
            </a:r>
          </a:p>
          <a:p>
            <a:pPr marL="342000">
              <a:buNone/>
              <a:tabLst>
                <a:tab pos="3228975" algn="l"/>
                <a:tab pos="3590925" algn="l"/>
                <a:tab pos="4038600" algn="l"/>
              </a:tabLst>
            </a:pPr>
            <a:endParaRPr lang="ru-RU" sz="2000" dirty="0"/>
          </a:p>
          <a:p>
            <a:pPr>
              <a:buNone/>
              <a:tabLst>
                <a:tab pos="3228975" algn="l"/>
                <a:tab pos="3590925" algn="l"/>
                <a:tab pos="4038600" algn="l"/>
              </a:tabLst>
            </a:pPr>
            <a:r>
              <a:rPr lang="en-US" sz="2000" dirty="0"/>
              <a:t>	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/>
              <a:pPr/>
              <a:t>2</a:t>
            </a:fld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80920" cy="6408712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ru-RU" sz="3200" dirty="0"/>
            </a:br>
            <a:r>
              <a:rPr lang="ru-RU" sz="2800" b="1" dirty="0"/>
              <a:t>Модельная задача №1</a:t>
            </a:r>
            <a:br>
              <a:rPr lang="ru-RU" sz="2800" b="1" dirty="0"/>
            </a:br>
            <a:r>
              <a:rPr lang="ru-RU" sz="2800" b="1" dirty="0"/>
              <a:t>Снижение температуры воздуха в помещениях при круглосуточном сохранении расчетного воздухообмена</a:t>
            </a:r>
            <a:br>
              <a:rPr lang="ru-RU" sz="3200" b="1" dirty="0"/>
            </a:br>
            <a:br>
              <a:rPr lang="ru-RU" sz="3200" b="1" dirty="0"/>
            </a:br>
            <a:r>
              <a:rPr lang="ru-RU" sz="2800" dirty="0"/>
              <a:t>Система уравнений </a:t>
            </a:r>
            <a:br>
              <a:rPr lang="ru-RU" sz="2800" dirty="0"/>
            </a:br>
            <a:r>
              <a:rPr lang="ru-RU" sz="2800" dirty="0"/>
              <a:t>для проектной работы</a:t>
            </a:r>
            <a:br>
              <a:rPr lang="en-US" sz="3200" dirty="0"/>
            </a:br>
            <a:r>
              <a:rPr lang="en-US" sz="2800" dirty="0"/>
              <a:t>Q’</a:t>
            </a:r>
            <a:r>
              <a:rPr lang="en-US" sz="1400" dirty="0"/>
              <a:t>0.p</a:t>
            </a:r>
            <a:r>
              <a:rPr lang="en-US" sz="3200" dirty="0"/>
              <a:t>=</a:t>
            </a:r>
            <a:r>
              <a:rPr lang="en-US" sz="2800" dirty="0"/>
              <a:t>k’</a:t>
            </a:r>
            <a:r>
              <a:rPr lang="ru-RU" sz="1400" dirty="0"/>
              <a:t>п</a:t>
            </a:r>
            <a:r>
              <a:rPr lang="ru-RU" sz="3200" dirty="0">
                <a:sym typeface="Symbol" panose="05050102010706020507" pitchFamily="18" charset="2"/>
              </a:rPr>
              <a:t></a:t>
            </a:r>
            <a:r>
              <a:rPr lang="en-US" sz="2800" dirty="0">
                <a:sym typeface="Symbol" panose="05050102010706020507" pitchFamily="18" charset="2"/>
              </a:rPr>
              <a:t>Ft’</a:t>
            </a:r>
            <a:r>
              <a:rPr lang="en-US" sz="1400" dirty="0">
                <a:sym typeface="Symbol" panose="05050102010706020507" pitchFamily="18" charset="2"/>
              </a:rPr>
              <a:t>0</a:t>
            </a:r>
            <a:r>
              <a:rPr lang="en-US" sz="3200" dirty="0">
                <a:sym typeface="Symbol" panose="05050102010706020507" pitchFamily="18" charset="2"/>
              </a:rPr>
              <a:t>=</a:t>
            </a:r>
            <a:r>
              <a:rPr lang="en-US" sz="2800" dirty="0">
                <a:sym typeface="Symbol" panose="05050102010706020507" pitchFamily="18" charset="2"/>
              </a:rPr>
              <a:t>G’</a:t>
            </a:r>
            <a:r>
              <a:rPr lang="en-US" sz="1400" dirty="0">
                <a:sym typeface="Symbol" panose="05050102010706020507" pitchFamily="18" charset="2"/>
              </a:rPr>
              <a:t>0</a:t>
            </a:r>
            <a:r>
              <a:rPr lang="en-US" sz="2800" dirty="0">
                <a:sym typeface="Symbol" panose="05050102010706020507" pitchFamily="18" charset="2"/>
              </a:rPr>
              <a:t>c(’</a:t>
            </a:r>
            <a:r>
              <a:rPr lang="en-US" sz="1400" dirty="0">
                <a:sym typeface="Symbol" panose="05050102010706020507" pitchFamily="18" charset="2"/>
              </a:rPr>
              <a:t>01</a:t>
            </a:r>
            <a:r>
              <a:rPr lang="en-US" sz="2800" dirty="0">
                <a:sym typeface="Symbol" panose="05050102010706020507" pitchFamily="18" charset="2"/>
              </a:rPr>
              <a:t>-’</a:t>
            </a:r>
            <a:r>
              <a:rPr lang="en-US" sz="1400" dirty="0">
                <a:sym typeface="Symbol" panose="05050102010706020507" pitchFamily="18" charset="2"/>
              </a:rPr>
              <a:t>02</a:t>
            </a:r>
            <a:r>
              <a:rPr lang="en-US" sz="2800" dirty="0">
                <a:sym typeface="Symbol" panose="05050102010706020507" pitchFamily="18" charset="2"/>
              </a:rPr>
              <a:t>)=G’</a:t>
            </a:r>
            <a:r>
              <a:rPr lang="ru-RU" sz="1400" dirty="0">
                <a:sym typeface="Symbol" panose="05050102010706020507" pitchFamily="18" charset="2"/>
              </a:rPr>
              <a:t>п</a:t>
            </a:r>
            <a:r>
              <a:rPr lang="en-US" sz="2800" dirty="0">
                <a:sym typeface="Symbol" panose="05050102010706020507" pitchFamily="18" charset="2"/>
              </a:rPr>
              <a:t>c(’</a:t>
            </a:r>
            <a:r>
              <a:rPr lang="en-US" sz="1400" dirty="0">
                <a:sym typeface="Symbol" panose="05050102010706020507" pitchFamily="18" charset="2"/>
              </a:rPr>
              <a:t>0</a:t>
            </a:r>
            <a:r>
              <a:rPr lang="ru-RU" sz="1400" dirty="0">
                <a:sym typeface="Symbol" panose="05050102010706020507" pitchFamily="18" charset="2"/>
              </a:rPr>
              <a:t>3</a:t>
            </a:r>
            <a:r>
              <a:rPr lang="en-US" sz="2800" dirty="0">
                <a:sym typeface="Symbol" panose="05050102010706020507" pitchFamily="18" charset="2"/>
              </a:rPr>
              <a:t>-’</a:t>
            </a:r>
            <a:r>
              <a:rPr lang="en-US" sz="1400" dirty="0">
                <a:sym typeface="Symbol" panose="05050102010706020507" pitchFamily="18" charset="2"/>
              </a:rPr>
              <a:t>02</a:t>
            </a:r>
            <a:r>
              <a:rPr lang="en-US" sz="2800" dirty="0">
                <a:sym typeface="Symbol" panose="05050102010706020507" pitchFamily="18" charset="2"/>
              </a:rPr>
              <a:t>)=k’</a:t>
            </a:r>
            <a:r>
              <a:rPr lang="ru-RU" sz="1400" dirty="0" err="1">
                <a:sym typeface="Symbol" panose="05050102010706020507" pitchFamily="18" charset="2"/>
              </a:rPr>
              <a:t>зд</a:t>
            </a:r>
            <a:r>
              <a:rPr lang="ru-RU" sz="2800" dirty="0">
                <a:sym typeface="Symbol" panose="05050102010706020507" pitchFamily="18" charset="2"/>
              </a:rPr>
              <a:t></a:t>
            </a:r>
            <a:r>
              <a:rPr lang="en-US" sz="2800" dirty="0">
                <a:sym typeface="Symbol" panose="05050102010706020507" pitchFamily="18" charset="2"/>
              </a:rPr>
              <a:t>A(t</a:t>
            </a:r>
            <a:r>
              <a:rPr lang="ru-RU" sz="1400" dirty="0" err="1">
                <a:sym typeface="Symbol" panose="05050102010706020507" pitchFamily="18" charset="2"/>
              </a:rPr>
              <a:t>в.р</a:t>
            </a:r>
            <a:r>
              <a:rPr lang="ru-RU" sz="1400" dirty="0">
                <a:sym typeface="Symbol" panose="05050102010706020507" pitchFamily="18" charset="2"/>
              </a:rPr>
              <a:t>-</a:t>
            </a:r>
            <a:r>
              <a:rPr lang="en-US" sz="2800" dirty="0">
                <a:sym typeface="Symbol" panose="05050102010706020507" pitchFamily="18" charset="2"/>
              </a:rPr>
              <a:t>t</a:t>
            </a:r>
            <a:r>
              <a:rPr lang="ru-RU" sz="1400" dirty="0">
                <a:sym typeface="Symbol" panose="05050102010706020507" pitchFamily="18" charset="2"/>
              </a:rPr>
              <a:t>н.0</a:t>
            </a:r>
            <a:r>
              <a:rPr lang="ru-RU" sz="2800" dirty="0">
                <a:sym typeface="Symbol" panose="05050102010706020507" pitchFamily="18" charset="2"/>
              </a:rPr>
              <a:t>)</a:t>
            </a:r>
            <a:br>
              <a:rPr lang="en-US" sz="2800" dirty="0"/>
            </a:br>
            <a:r>
              <a:rPr lang="ru-RU" sz="2800" dirty="0"/>
              <a:t>для пониженной температуры </a:t>
            </a:r>
            <a:r>
              <a:rPr lang="ru-RU" sz="2800" dirty="0">
                <a:sym typeface="Symbol" panose="05050102010706020507" pitchFamily="18" charset="2"/>
              </a:rPr>
              <a:t></a:t>
            </a:r>
            <a:r>
              <a:rPr lang="en-US" sz="1400" dirty="0">
                <a:sym typeface="Symbol" panose="05050102010706020507" pitchFamily="18" charset="2"/>
              </a:rPr>
              <a:t>01</a:t>
            </a:r>
            <a:r>
              <a:rPr lang="ru-RU" sz="2800" dirty="0">
                <a:sym typeface="Symbol" panose="05050102010706020507" pitchFamily="18" charset="2"/>
              </a:rPr>
              <a:t>=110°С</a:t>
            </a:r>
            <a:br>
              <a:rPr lang="en-US" sz="3200" dirty="0"/>
            </a:br>
            <a:r>
              <a:rPr lang="en-US" sz="2800" dirty="0">
                <a:solidFill>
                  <a:prstClr val="black"/>
                </a:solidFill>
              </a:rPr>
              <a:t>Q</a:t>
            </a:r>
            <a:r>
              <a:rPr lang="en-US" sz="1400" dirty="0">
                <a:solidFill>
                  <a:prstClr val="black"/>
                </a:solidFill>
              </a:rPr>
              <a:t>0.p</a:t>
            </a:r>
            <a:r>
              <a:rPr lang="en-US" sz="3200" dirty="0">
                <a:solidFill>
                  <a:prstClr val="black"/>
                </a:solidFill>
              </a:rPr>
              <a:t>=</a:t>
            </a:r>
            <a:r>
              <a:rPr lang="en-US" sz="2800" dirty="0">
                <a:solidFill>
                  <a:prstClr val="black"/>
                </a:solidFill>
              </a:rPr>
              <a:t>k</a:t>
            </a:r>
            <a:r>
              <a:rPr lang="ru-RU" sz="1400" dirty="0">
                <a:solidFill>
                  <a:prstClr val="black"/>
                </a:solidFill>
              </a:rPr>
              <a:t>п</a:t>
            </a:r>
            <a:r>
              <a:rPr lang="ru-RU" sz="32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Ft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32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G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c(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-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)=G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c(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3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-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)=k’</a:t>
            </a:r>
            <a:r>
              <a:rPr lang="ru-RU" sz="1400" dirty="0" err="1">
                <a:solidFill>
                  <a:prstClr val="black"/>
                </a:solidFill>
                <a:sym typeface="Symbol" panose="05050102010706020507" pitchFamily="18" charset="2"/>
              </a:rPr>
              <a:t>зд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A(t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в-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t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н.0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b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t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32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0,5(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03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+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)-t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в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t’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32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0,5(’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03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+’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)-t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в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.p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b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G’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=G’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(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1+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u</a:t>
            </a:r>
            <a:r>
              <a:rPr lang="en-US" sz="1600" dirty="0">
                <a:solidFill>
                  <a:prstClr val="black"/>
                </a:solidFill>
                <a:sym typeface="Symbol" panose="05050102010706020507" pitchFamily="18" charset="2"/>
              </a:rPr>
              <a:t>p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)=G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=G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(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1+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u</a:t>
            </a:r>
            <a:r>
              <a:rPr lang="en-US" sz="1600" dirty="0">
                <a:solidFill>
                  <a:prstClr val="black"/>
                </a:solidFill>
                <a:sym typeface="Symbol" panose="05050102010706020507" pitchFamily="18" charset="2"/>
              </a:rPr>
              <a:t>p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); </a:t>
            </a:r>
            <a:r>
              <a:rPr lang="en-US" sz="2800" dirty="0"/>
              <a:t>k’</a:t>
            </a:r>
            <a:r>
              <a:rPr lang="ru-RU" sz="1400" dirty="0"/>
              <a:t>п</a:t>
            </a:r>
            <a:r>
              <a:rPr lang="en-US" sz="3200" dirty="0">
                <a:sym typeface="Symbol" panose="05050102010706020507" pitchFamily="18" charset="2"/>
              </a:rPr>
              <a:t>=</a:t>
            </a:r>
            <a:r>
              <a:rPr lang="ru-RU" sz="3200" dirty="0">
                <a:sym typeface="Symbol" panose="05050102010706020507" pitchFamily="18" charset="2"/>
              </a:rPr>
              <a:t>В</a:t>
            </a:r>
            <a:r>
              <a:rPr lang="en-US" sz="3200" dirty="0">
                <a:sym typeface="Symbol" panose="05050102010706020507" pitchFamily="18" charset="2"/>
              </a:rPr>
              <a:t>(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t’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r>
              <a:rPr lang="en-US" sz="2800" baseline="30000" dirty="0">
                <a:solidFill>
                  <a:prstClr val="black"/>
                </a:solidFill>
                <a:sym typeface="Symbol" panose="05050102010706020507" pitchFamily="18" charset="2"/>
              </a:rPr>
              <a:t>n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; </a:t>
            </a:r>
            <a:r>
              <a:rPr lang="en-US" sz="2800" dirty="0"/>
              <a:t>k</a:t>
            </a:r>
            <a:r>
              <a:rPr lang="ru-RU" sz="1400" dirty="0"/>
              <a:t>п</a:t>
            </a:r>
            <a:r>
              <a:rPr lang="en-US" sz="3200" dirty="0">
                <a:sym typeface="Symbol" panose="05050102010706020507" pitchFamily="18" charset="2"/>
              </a:rPr>
              <a:t>=</a:t>
            </a:r>
            <a:r>
              <a:rPr lang="ru-RU" sz="3200" dirty="0">
                <a:sym typeface="Symbol" panose="05050102010706020507" pitchFamily="18" charset="2"/>
              </a:rPr>
              <a:t>В</a:t>
            </a:r>
            <a:r>
              <a:rPr lang="en-US" sz="3200" dirty="0">
                <a:sym typeface="Symbol" panose="05050102010706020507" pitchFamily="18" charset="2"/>
              </a:rPr>
              <a:t>(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t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r>
              <a:rPr lang="en-US" sz="2800" baseline="30000" dirty="0">
                <a:solidFill>
                  <a:prstClr val="black"/>
                </a:solidFill>
                <a:sym typeface="Symbol" panose="05050102010706020507" pitchFamily="18" charset="2"/>
              </a:rPr>
              <a:t>n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;  n=0,3.</a:t>
            </a:r>
            <a:br>
              <a:rPr lang="en-US" sz="2800" dirty="0">
                <a:solidFill>
                  <a:prstClr val="black"/>
                </a:solidFill>
              </a:rPr>
            </a:br>
            <a:br>
              <a:rPr lang="en-US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Результаты решения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Q</a:t>
            </a:r>
            <a:r>
              <a:rPr lang="en-US" sz="1600" dirty="0">
                <a:solidFill>
                  <a:prstClr val="black"/>
                </a:solidFill>
              </a:rPr>
              <a:t>0.p</a:t>
            </a:r>
            <a:r>
              <a:rPr lang="en-US" sz="2800" dirty="0">
                <a:solidFill>
                  <a:prstClr val="black"/>
                </a:solidFill>
              </a:rPr>
              <a:t>/Q’</a:t>
            </a:r>
            <a:r>
              <a:rPr lang="en-US" sz="1600" dirty="0">
                <a:solidFill>
                  <a:prstClr val="black"/>
                </a:solidFill>
              </a:rPr>
              <a:t>0.p</a:t>
            </a:r>
            <a:r>
              <a:rPr lang="en-US" sz="2800" dirty="0">
                <a:solidFill>
                  <a:prstClr val="black"/>
                </a:solidFill>
              </a:rPr>
              <a:t>=0</a:t>
            </a:r>
            <a:r>
              <a:rPr lang="ru-RU" sz="2800" dirty="0">
                <a:solidFill>
                  <a:prstClr val="black"/>
                </a:solidFill>
              </a:rPr>
              <a:t>,</a:t>
            </a:r>
            <a:r>
              <a:rPr lang="en-US" sz="2800" dirty="0">
                <a:solidFill>
                  <a:prstClr val="black"/>
                </a:solidFill>
              </a:rPr>
              <a:t>7</a:t>
            </a:r>
            <a:r>
              <a:rPr lang="ru-RU" sz="2800" dirty="0">
                <a:solidFill>
                  <a:prstClr val="black"/>
                </a:solidFill>
              </a:rPr>
              <a:t>5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  <a:r>
              <a:rPr lang="en-US" sz="2800" dirty="0"/>
              <a:t> t</a:t>
            </a:r>
            <a:r>
              <a:rPr lang="ru-RU" sz="1600" dirty="0"/>
              <a:t>в</a:t>
            </a:r>
            <a:r>
              <a:rPr lang="ru-RU" sz="3100" dirty="0"/>
              <a:t>=</a:t>
            </a:r>
            <a:r>
              <a:rPr lang="ru-RU" sz="2800" dirty="0"/>
              <a:t>7,5°С</a:t>
            </a:r>
            <a:r>
              <a:rPr lang="en-US" sz="2800" dirty="0"/>
              <a:t>;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b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</a:t>
            </a:r>
            <a:r>
              <a:rPr lang="en-US" sz="16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=110°С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 </a:t>
            </a:r>
            <a:r>
              <a:rPr lang="en-US" sz="16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=50°С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 </a:t>
            </a:r>
            <a:r>
              <a:rPr lang="en-US" sz="16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ru-RU" sz="1600" dirty="0">
                <a:solidFill>
                  <a:prstClr val="black"/>
                </a:solidFill>
                <a:sym typeface="Symbol" panose="05050102010706020507" pitchFamily="18" charset="2"/>
              </a:rPr>
              <a:t>3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=69°С. </a:t>
            </a:r>
            <a:br>
              <a:rPr lang="ru-RU" sz="3200" dirty="0"/>
            </a:br>
            <a:r>
              <a:rPr lang="ru-RU" sz="3200" dirty="0">
                <a:solidFill>
                  <a:prstClr val="black"/>
                </a:solidFill>
              </a:rPr>
              <a:t>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/>
              <a:pPr/>
              <a:t>3</a:t>
            </a:fld>
            <a:endParaRPr lang="ru-RU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6D715-0D26-4D8F-8200-5E70F8CEA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036"/>
            <a:ext cx="8229600" cy="6348313"/>
          </a:xfrm>
        </p:spPr>
        <p:txBody>
          <a:bodyPr>
            <a:normAutofit fontScale="90000"/>
          </a:bodyPr>
          <a:lstStyle/>
          <a:p>
            <a:br>
              <a:rPr lang="en-US" sz="2900" dirty="0">
                <a:solidFill>
                  <a:prstClr val="black"/>
                </a:solidFill>
              </a:rPr>
            </a:br>
            <a:br>
              <a:rPr lang="ru-RU" sz="2900" dirty="0">
                <a:solidFill>
                  <a:prstClr val="black"/>
                </a:solidFill>
              </a:rPr>
            </a:br>
            <a:br>
              <a:rPr lang="ru-RU" sz="2900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Модельная задача №2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Увеличение расхода сетевой воды при круглосуточном сохранении расчетного воздухообмена и расчетной температуры воздуха в помещениях </a:t>
            </a:r>
            <a:br>
              <a:rPr lang="ru-RU" sz="2500" dirty="0">
                <a:solidFill>
                  <a:prstClr val="black"/>
                </a:solidFill>
              </a:rPr>
            </a:br>
            <a:br>
              <a:rPr lang="ru-RU" sz="2500" dirty="0">
                <a:solidFill>
                  <a:prstClr val="black"/>
                </a:solidFill>
              </a:rPr>
            </a:br>
            <a:r>
              <a:rPr lang="ru-RU" sz="2500" dirty="0">
                <a:solidFill>
                  <a:prstClr val="black"/>
                </a:solidFill>
              </a:rPr>
              <a:t>Система уравнений </a:t>
            </a:r>
            <a:br>
              <a:rPr lang="ru-RU" sz="2500" dirty="0">
                <a:solidFill>
                  <a:prstClr val="black"/>
                </a:solidFill>
              </a:rPr>
            </a:br>
            <a:r>
              <a:rPr lang="ru-RU" sz="2500" dirty="0">
                <a:solidFill>
                  <a:prstClr val="black"/>
                </a:solidFill>
              </a:rPr>
              <a:t>для проектной работы</a:t>
            </a:r>
            <a:br>
              <a:rPr lang="en-US" sz="25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Q’</a:t>
            </a:r>
            <a:r>
              <a:rPr lang="en-US" sz="1200" dirty="0">
                <a:solidFill>
                  <a:prstClr val="black"/>
                </a:solidFill>
              </a:rPr>
              <a:t>0.p</a:t>
            </a:r>
            <a:r>
              <a:rPr lang="en-US" sz="2800" dirty="0">
                <a:solidFill>
                  <a:prstClr val="black"/>
                </a:solidFill>
              </a:rPr>
              <a:t>=</a:t>
            </a:r>
            <a:r>
              <a:rPr lang="en-US" sz="2400" dirty="0">
                <a:solidFill>
                  <a:prstClr val="black"/>
                </a:solidFill>
              </a:rPr>
              <a:t>k’</a:t>
            </a:r>
            <a:r>
              <a:rPr lang="ru-RU" sz="1200" dirty="0">
                <a:solidFill>
                  <a:prstClr val="black"/>
                </a:solidFill>
              </a:rPr>
              <a:t>п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Ft’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G’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c(’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-’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)=G’</a:t>
            </a:r>
            <a:r>
              <a:rPr lang="ru-RU" sz="12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c(’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ru-RU" sz="1200" dirty="0">
                <a:solidFill>
                  <a:prstClr val="black"/>
                </a:solidFill>
                <a:sym typeface="Symbol" panose="05050102010706020507" pitchFamily="18" charset="2"/>
              </a:rPr>
              <a:t>3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-’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)=k’</a:t>
            </a:r>
            <a:r>
              <a:rPr lang="ru-RU" sz="1200" dirty="0" err="1">
                <a:solidFill>
                  <a:prstClr val="black"/>
                </a:solidFill>
                <a:sym typeface="Symbol" panose="05050102010706020507" pitchFamily="18" charset="2"/>
              </a:rPr>
              <a:t>зд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A(t</a:t>
            </a:r>
            <a:r>
              <a:rPr lang="ru-RU" sz="1200" dirty="0" err="1">
                <a:solidFill>
                  <a:prstClr val="black"/>
                </a:solidFill>
                <a:sym typeface="Symbol" panose="05050102010706020507" pitchFamily="18" charset="2"/>
              </a:rPr>
              <a:t>в.р</a:t>
            </a:r>
            <a:r>
              <a:rPr lang="ru-RU" sz="1200" dirty="0">
                <a:solidFill>
                  <a:prstClr val="black"/>
                </a:solidFill>
                <a:sym typeface="Symbol" panose="05050102010706020507" pitchFamily="18" charset="2"/>
              </a:rPr>
              <a:t>-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t</a:t>
            </a:r>
            <a:r>
              <a:rPr lang="ru-RU" sz="1200" dirty="0">
                <a:solidFill>
                  <a:prstClr val="black"/>
                </a:solidFill>
                <a:sym typeface="Symbol" panose="05050102010706020507" pitchFamily="18" charset="2"/>
              </a:rPr>
              <a:t>н.0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для пониженной температуры 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=110°С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Q’</a:t>
            </a:r>
            <a:r>
              <a:rPr lang="en-US" sz="1200" dirty="0">
                <a:solidFill>
                  <a:prstClr val="black"/>
                </a:solidFill>
              </a:rPr>
              <a:t>0.p</a:t>
            </a:r>
            <a:r>
              <a:rPr lang="en-US" sz="2800" dirty="0">
                <a:solidFill>
                  <a:prstClr val="black"/>
                </a:solidFill>
              </a:rPr>
              <a:t>=</a:t>
            </a:r>
            <a:r>
              <a:rPr lang="en-US" sz="2400" dirty="0">
                <a:solidFill>
                  <a:prstClr val="black"/>
                </a:solidFill>
              </a:rPr>
              <a:t>Q</a:t>
            </a:r>
            <a:r>
              <a:rPr lang="en-US" sz="1200" dirty="0">
                <a:solidFill>
                  <a:prstClr val="black"/>
                </a:solidFill>
              </a:rPr>
              <a:t>0.p</a:t>
            </a:r>
            <a:r>
              <a:rPr lang="en-US" sz="2800" dirty="0">
                <a:solidFill>
                  <a:prstClr val="black"/>
                </a:solidFill>
              </a:rPr>
              <a:t>=</a:t>
            </a:r>
            <a:r>
              <a:rPr lang="en-US" sz="2400" dirty="0">
                <a:solidFill>
                  <a:prstClr val="black"/>
                </a:solidFill>
              </a:rPr>
              <a:t>k</a:t>
            </a:r>
            <a:r>
              <a:rPr lang="ru-RU" sz="1200" dirty="0">
                <a:solidFill>
                  <a:prstClr val="black"/>
                </a:solidFill>
              </a:rPr>
              <a:t>п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Ft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G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c(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-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)=G</a:t>
            </a:r>
            <a:r>
              <a:rPr lang="ru-RU" sz="12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c(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ru-RU" sz="1200" dirty="0">
                <a:solidFill>
                  <a:prstClr val="black"/>
                </a:solidFill>
                <a:sym typeface="Symbol" panose="05050102010706020507" pitchFamily="18" charset="2"/>
              </a:rPr>
              <a:t>3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-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)=k’</a:t>
            </a:r>
            <a:r>
              <a:rPr lang="ru-RU" sz="1200" dirty="0" err="1">
                <a:solidFill>
                  <a:prstClr val="black"/>
                </a:solidFill>
                <a:sym typeface="Symbol" panose="05050102010706020507" pitchFamily="18" charset="2"/>
              </a:rPr>
              <a:t>зд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A(t</a:t>
            </a:r>
            <a:r>
              <a:rPr lang="ru-RU" sz="1200" dirty="0" err="1">
                <a:solidFill>
                  <a:prstClr val="black"/>
                </a:solidFill>
                <a:sym typeface="Symbol" panose="05050102010706020507" pitchFamily="18" charset="2"/>
              </a:rPr>
              <a:t>в.р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-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t</a:t>
            </a:r>
            <a:r>
              <a:rPr lang="ru-RU" sz="1200" dirty="0">
                <a:solidFill>
                  <a:prstClr val="black"/>
                </a:solidFill>
                <a:sym typeface="Symbol" panose="05050102010706020507" pitchFamily="18" charset="2"/>
              </a:rPr>
              <a:t>н.0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b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t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0,5(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03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+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)-t</a:t>
            </a:r>
            <a:r>
              <a:rPr lang="ru-RU" sz="1200" dirty="0" err="1">
                <a:solidFill>
                  <a:prstClr val="black"/>
                </a:solidFill>
                <a:sym typeface="Symbol" panose="05050102010706020507" pitchFamily="18" charset="2"/>
              </a:rPr>
              <a:t>в.р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t’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0,5(’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03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+’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)-t</a:t>
            </a:r>
            <a:r>
              <a:rPr lang="ru-RU" sz="1200" dirty="0">
                <a:solidFill>
                  <a:prstClr val="black"/>
                </a:solidFill>
                <a:sym typeface="Symbol" panose="05050102010706020507" pitchFamily="18" charset="2"/>
              </a:rPr>
              <a:t>в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.p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b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G’</a:t>
            </a:r>
            <a:r>
              <a:rPr lang="ru-RU" sz="12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=G’</a:t>
            </a:r>
            <a:r>
              <a:rPr lang="ru-RU" sz="12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(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1+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u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p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);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G</a:t>
            </a:r>
            <a:r>
              <a:rPr lang="ru-RU" sz="12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=G</a:t>
            </a:r>
            <a:r>
              <a:rPr lang="ru-RU" sz="12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(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1+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u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p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); </a:t>
            </a:r>
            <a:r>
              <a:rPr lang="en-US" sz="2400" dirty="0">
                <a:solidFill>
                  <a:prstClr val="black"/>
                </a:solidFill>
              </a:rPr>
              <a:t>k’</a:t>
            </a:r>
            <a:r>
              <a:rPr lang="ru-RU" sz="1200" dirty="0">
                <a:solidFill>
                  <a:prstClr val="black"/>
                </a:solidFill>
              </a:rPr>
              <a:t>п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В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(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t’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r>
              <a:rPr lang="en-US" sz="2400" baseline="30000" dirty="0">
                <a:solidFill>
                  <a:prstClr val="black"/>
                </a:solidFill>
                <a:sym typeface="Symbol" panose="05050102010706020507" pitchFamily="18" charset="2"/>
              </a:rPr>
              <a:t>n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; </a:t>
            </a:r>
            <a:r>
              <a:rPr lang="en-US" sz="2400" dirty="0">
                <a:solidFill>
                  <a:prstClr val="black"/>
                </a:solidFill>
              </a:rPr>
              <a:t>k</a:t>
            </a:r>
            <a:r>
              <a:rPr lang="ru-RU" sz="1200" dirty="0">
                <a:solidFill>
                  <a:prstClr val="black"/>
                </a:solidFill>
              </a:rPr>
              <a:t>п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В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(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t</a:t>
            </a:r>
            <a:r>
              <a:rPr lang="en-US" sz="12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r>
              <a:rPr lang="en-US" sz="2400" baseline="30000" dirty="0">
                <a:solidFill>
                  <a:prstClr val="black"/>
                </a:solidFill>
                <a:sym typeface="Symbol" panose="05050102010706020507" pitchFamily="18" charset="2"/>
              </a:rPr>
              <a:t>n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;  n=0,3.</a:t>
            </a:r>
            <a:br>
              <a:rPr lang="en-US" sz="2400" dirty="0">
                <a:solidFill>
                  <a:prstClr val="black"/>
                </a:solidFill>
              </a:rPr>
            </a:br>
            <a:br>
              <a:rPr lang="en-US" sz="2400" dirty="0">
                <a:solidFill>
                  <a:prstClr val="black"/>
                </a:solidFill>
              </a:rPr>
            </a:br>
            <a:r>
              <a:rPr lang="ru-RU" sz="2500" dirty="0">
                <a:solidFill>
                  <a:prstClr val="black"/>
                </a:solidFill>
              </a:rPr>
              <a:t>Результаты решения</a:t>
            </a:r>
            <a:br>
              <a:rPr lang="ru-RU" sz="2500" dirty="0">
                <a:solidFill>
                  <a:prstClr val="black"/>
                </a:solidFill>
              </a:rPr>
            </a:br>
            <a:r>
              <a:rPr lang="en-US" sz="2500" dirty="0">
                <a:solidFill>
                  <a:prstClr val="black"/>
                </a:solidFill>
              </a:rPr>
              <a:t>G</a:t>
            </a:r>
            <a:r>
              <a:rPr lang="en-US" sz="1400" dirty="0">
                <a:solidFill>
                  <a:prstClr val="black"/>
                </a:solidFill>
              </a:rPr>
              <a:t>0</a:t>
            </a:r>
            <a:r>
              <a:rPr lang="en-US" sz="2500" dirty="0">
                <a:solidFill>
                  <a:prstClr val="black"/>
                </a:solidFill>
              </a:rPr>
              <a:t>/G’</a:t>
            </a:r>
            <a:r>
              <a:rPr lang="en-US" sz="1400" dirty="0">
                <a:solidFill>
                  <a:prstClr val="black"/>
                </a:solidFill>
              </a:rPr>
              <a:t>0</a:t>
            </a:r>
            <a:r>
              <a:rPr lang="en-US" sz="2500" dirty="0">
                <a:solidFill>
                  <a:prstClr val="black"/>
                </a:solidFill>
              </a:rPr>
              <a:t>=2</a:t>
            </a:r>
            <a:r>
              <a:rPr lang="ru-RU" sz="2500" dirty="0">
                <a:solidFill>
                  <a:prstClr val="black"/>
                </a:solidFill>
              </a:rPr>
              <a:t>,46</a:t>
            </a:r>
            <a:r>
              <a:rPr lang="en-US" sz="2500" dirty="0">
                <a:solidFill>
                  <a:prstClr val="black"/>
                </a:solidFill>
              </a:rPr>
              <a:t>; t</a:t>
            </a:r>
            <a:r>
              <a:rPr lang="ru-RU" sz="1400" dirty="0">
                <a:solidFill>
                  <a:prstClr val="black"/>
                </a:solidFill>
              </a:rPr>
              <a:t>в</a:t>
            </a:r>
            <a:r>
              <a:rPr lang="ru-RU" sz="2500" dirty="0">
                <a:solidFill>
                  <a:prstClr val="black"/>
                </a:solidFill>
              </a:rPr>
              <a:t>=18°С</a:t>
            </a:r>
            <a:r>
              <a:rPr lang="en-US" sz="2500" dirty="0">
                <a:solidFill>
                  <a:prstClr val="black"/>
                </a:solidFill>
              </a:rPr>
              <a:t>;</a:t>
            </a:r>
            <a:r>
              <a:rPr lang="ru-RU" sz="25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br>
              <a:rPr lang="ru-RU" sz="25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ru-RU" sz="2500" dirty="0">
                <a:solidFill>
                  <a:prstClr val="black"/>
                </a:solidFill>
                <a:sym typeface="Symbol" panose="05050102010706020507" pitchFamily="18" charset="2"/>
              </a:rPr>
              <a:t>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ru-RU" sz="2500" dirty="0">
                <a:solidFill>
                  <a:prstClr val="black"/>
                </a:solidFill>
                <a:sym typeface="Symbol" panose="05050102010706020507" pitchFamily="18" charset="2"/>
              </a:rPr>
              <a:t>=110°С</a:t>
            </a:r>
            <a:r>
              <a:rPr lang="en-US" sz="25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500" dirty="0">
                <a:solidFill>
                  <a:prstClr val="black"/>
                </a:solidFill>
                <a:sym typeface="Symbol" panose="05050102010706020507" pitchFamily="18" charset="2"/>
              </a:rPr>
              <a:t> 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ru-RU" sz="25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500" dirty="0">
                <a:solidFill>
                  <a:prstClr val="black"/>
                </a:solidFill>
                <a:sym typeface="Symbol" panose="05050102010706020507" pitchFamily="18" charset="2"/>
              </a:rPr>
              <a:t>7</a:t>
            </a:r>
            <a:r>
              <a:rPr lang="ru-RU" sz="2500" dirty="0">
                <a:solidFill>
                  <a:prstClr val="black"/>
                </a:solidFill>
                <a:sym typeface="Symbol" panose="05050102010706020507" pitchFamily="18" charset="2"/>
              </a:rPr>
              <a:t>7,4°С</a:t>
            </a:r>
            <a:r>
              <a:rPr lang="en-US" sz="25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500" dirty="0">
                <a:solidFill>
                  <a:prstClr val="black"/>
                </a:solidFill>
                <a:sym typeface="Symbol" panose="05050102010706020507" pitchFamily="18" charset="2"/>
              </a:rPr>
              <a:t> 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3</a:t>
            </a:r>
            <a:r>
              <a:rPr lang="ru-RU" sz="25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500" dirty="0">
                <a:solidFill>
                  <a:prstClr val="black"/>
                </a:solidFill>
                <a:sym typeface="Symbol" panose="05050102010706020507" pitchFamily="18" charset="2"/>
              </a:rPr>
              <a:t>8</a:t>
            </a:r>
            <a:r>
              <a:rPr lang="ru-RU" sz="2500" dirty="0">
                <a:solidFill>
                  <a:prstClr val="black"/>
                </a:solidFill>
                <a:sym typeface="Symbol" panose="05050102010706020507" pitchFamily="18" charset="2"/>
              </a:rPr>
              <a:t>7,6°С.</a:t>
            </a:r>
            <a:br>
              <a:rPr lang="ru-RU" sz="2900" dirty="0">
                <a:solidFill>
                  <a:prstClr val="black"/>
                </a:solidFill>
              </a:rPr>
            </a:br>
            <a:r>
              <a:rPr lang="ru-RU" sz="2900" dirty="0">
                <a:solidFill>
                  <a:prstClr val="black"/>
                </a:solidFill>
              </a:rPr>
              <a:t> </a:t>
            </a:r>
            <a:br>
              <a:rPr lang="en-US" sz="2900" dirty="0">
                <a:solidFill>
                  <a:prstClr val="black"/>
                </a:solidFill>
              </a:rPr>
            </a:br>
            <a:br>
              <a:rPr lang="en-US" sz="2900" dirty="0">
                <a:solidFill>
                  <a:prstClr val="black"/>
                </a:solidFill>
              </a:rPr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/>
              <a:pPr/>
              <a:t>4</a:t>
            </a:fld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81C73-A7AC-4B80-AF08-834E060F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435280" cy="6446837"/>
          </a:xfrm>
        </p:spPr>
        <p:txBody>
          <a:bodyPr>
            <a:normAutofit fontScale="90000"/>
          </a:bodyPr>
          <a:lstStyle/>
          <a:p>
            <a:br>
              <a:rPr lang="ru-RU" sz="2900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Модельная задача №3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Снижение нагрузки отопления за счет уменьшения кратности воздухообмена при сохранении расчетной температуры воздуха в помещениях </a:t>
            </a:r>
            <a:br>
              <a:rPr lang="ru-RU" sz="2900" dirty="0">
                <a:solidFill>
                  <a:prstClr val="black"/>
                </a:solidFill>
              </a:rPr>
            </a:br>
            <a:br>
              <a:rPr lang="ru-RU" sz="29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Система уравнений 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для проектной работы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Q’</a:t>
            </a:r>
            <a:r>
              <a:rPr lang="en-US" sz="1300" dirty="0">
                <a:solidFill>
                  <a:prstClr val="black"/>
                </a:solidFill>
              </a:rPr>
              <a:t>0.p</a:t>
            </a:r>
            <a:r>
              <a:rPr lang="en-US" sz="2900" dirty="0">
                <a:solidFill>
                  <a:prstClr val="black"/>
                </a:solidFill>
              </a:rPr>
              <a:t>=</a:t>
            </a:r>
            <a:r>
              <a:rPr lang="en-US" sz="2600" dirty="0">
                <a:solidFill>
                  <a:prstClr val="black"/>
                </a:solidFill>
              </a:rPr>
              <a:t>k’</a:t>
            </a:r>
            <a:r>
              <a:rPr lang="ru-RU" sz="1300" dirty="0">
                <a:solidFill>
                  <a:prstClr val="black"/>
                </a:solidFill>
              </a:rPr>
              <a:t>п</a:t>
            </a:r>
            <a:r>
              <a:rPr lang="ru-RU" sz="29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Ft’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9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G’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c(’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-’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)=G</a:t>
            </a:r>
            <a:r>
              <a:rPr lang="ru-RU" sz="13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c(’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ru-RU" sz="1300" dirty="0">
                <a:solidFill>
                  <a:prstClr val="black"/>
                </a:solidFill>
                <a:sym typeface="Symbol" panose="05050102010706020507" pitchFamily="18" charset="2"/>
              </a:rPr>
              <a:t>3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-’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)=k’</a:t>
            </a:r>
            <a:r>
              <a:rPr lang="ru-RU" sz="1300" dirty="0" err="1">
                <a:solidFill>
                  <a:prstClr val="black"/>
                </a:solidFill>
                <a:sym typeface="Symbol" panose="05050102010706020507" pitchFamily="18" charset="2"/>
              </a:rPr>
              <a:t>зд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A(t</a:t>
            </a:r>
            <a:r>
              <a:rPr lang="ru-RU" sz="1300" dirty="0" err="1">
                <a:solidFill>
                  <a:prstClr val="black"/>
                </a:solidFill>
                <a:sym typeface="Symbol" panose="05050102010706020507" pitchFamily="18" charset="2"/>
              </a:rPr>
              <a:t>в.р</a:t>
            </a:r>
            <a:r>
              <a:rPr lang="ru-RU" sz="2700" dirty="0">
                <a:solidFill>
                  <a:prstClr val="black"/>
                </a:solidFill>
                <a:sym typeface="Symbol" panose="05050102010706020507" pitchFamily="18" charset="2"/>
              </a:rPr>
              <a:t>-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t</a:t>
            </a:r>
            <a:r>
              <a:rPr lang="ru-RU" sz="1300" dirty="0">
                <a:solidFill>
                  <a:prstClr val="black"/>
                </a:solidFill>
                <a:sym typeface="Symbol" panose="05050102010706020507" pitchFamily="18" charset="2"/>
              </a:rPr>
              <a:t>н.0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для пониженной температуры 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</a:t>
            </a:r>
            <a:r>
              <a:rPr lang="en-US" sz="16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=110°С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Q</a:t>
            </a:r>
            <a:r>
              <a:rPr lang="en-US" sz="1300" dirty="0">
                <a:solidFill>
                  <a:prstClr val="black"/>
                </a:solidFill>
              </a:rPr>
              <a:t>0.p</a:t>
            </a:r>
            <a:r>
              <a:rPr lang="en-US" sz="2900" dirty="0">
                <a:solidFill>
                  <a:prstClr val="black"/>
                </a:solidFill>
              </a:rPr>
              <a:t>=</a:t>
            </a:r>
            <a:r>
              <a:rPr lang="en-US" sz="2600" dirty="0">
                <a:solidFill>
                  <a:prstClr val="black"/>
                </a:solidFill>
              </a:rPr>
              <a:t>k</a:t>
            </a:r>
            <a:r>
              <a:rPr lang="ru-RU" sz="1300" dirty="0">
                <a:solidFill>
                  <a:prstClr val="black"/>
                </a:solidFill>
              </a:rPr>
              <a:t>п</a:t>
            </a:r>
            <a:r>
              <a:rPr lang="ru-RU" sz="29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Ft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9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G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c(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-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)=G</a:t>
            </a:r>
            <a:r>
              <a:rPr lang="ru-RU" sz="13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c(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ru-RU" sz="1300" dirty="0">
                <a:solidFill>
                  <a:prstClr val="black"/>
                </a:solidFill>
                <a:sym typeface="Symbol" panose="05050102010706020507" pitchFamily="18" charset="2"/>
              </a:rPr>
              <a:t>3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-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)=k</a:t>
            </a:r>
            <a:r>
              <a:rPr lang="ru-RU" sz="1300" dirty="0" err="1">
                <a:solidFill>
                  <a:prstClr val="black"/>
                </a:solidFill>
                <a:sym typeface="Symbol" panose="05050102010706020507" pitchFamily="18" charset="2"/>
              </a:rPr>
              <a:t>зд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A(t</a:t>
            </a:r>
            <a:r>
              <a:rPr lang="ru-RU" sz="1300" dirty="0" err="1">
                <a:solidFill>
                  <a:prstClr val="black"/>
                </a:solidFill>
                <a:sym typeface="Symbol" panose="05050102010706020507" pitchFamily="18" charset="2"/>
              </a:rPr>
              <a:t>в.р</a:t>
            </a:r>
            <a:r>
              <a:rPr lang="ru-RU" sz="2700" dirty="0">
                <a:solidFill>
                  <a:prstClr val="black"/>
                </a:solidFill>
                <a:sym typeface="Symbol" panose="05050102010706020507" pitchFamily="18" charset="2"/>
              </a:rPr>
              <a:t>-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t</a:t>
            </a:r>
            <a:r>
              <a:rPr lang="ru-RU" sz="1300" dirty="0">
                <a:solidFill>
                  <a:prstClr val="black"/>
                </a:solidFill>
                <a:sym typeface="Symbol" panose="05050102010706020507" pitchFamily="18" charset="2"/>
              </a:rPr>
              <a:t>н.0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b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t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9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0,5(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03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+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)-t</a:t>
            </a:r>
            <a:r>
              <a:rPr lang="ru-RU" sz="1300" dirty="0" err="1">
                <a:solidFill>
                  <a:prstClr val="black"/>
                </a:solidFill>
                <a:sym typeface="Symbol" panose="05050102010706020507" pitchFamily="18" charset="2"/>
              </a:rPr>
              <a:t>в.р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t’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9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0,5(’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03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+’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)-t</a:t>
            </a:r>
            <a:r>
              <a:rPr lang="ru-RU" sz="1300" dirty="0">
                <a:solidFill>
                  <a:prstClr val="black"/>
                </a:solidFill>
                <a:sym typeface="Symbol" panose="05050102010706020507" pitchFamily="18" charset="2"/>
              </a:rPr>
              <a:t>в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.p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b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G’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=G’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(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1+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u</a:t>
            </a:r>
            <a:r>
              <a:rPr lang="en-US" sz="1600" dirty="0">
                <a:solidFill>
                  <a:prstClr val="black"/>
                </a:solidFill>
                <a:sym typeface="Symbol" panose="05050102010706020507" pitchFamily="18" charset="2"/>
              </a:rPr>
              <a:t>p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)=G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=G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(</a:t>
            </a:r>
            <a:r>
              <a:rPr lang="ru-RU" sz="2800" dirty="0">
                <a:solidFill>
                  <a:prstClr val="black"/>
                </a:solidFill>
                <a:sym typeface="Symbol" panose="05050102010706020507" pitchFamily="18" charset="2"/>
              </a:rPr>
              <a:t>1+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u</a:t>
            </a:r>
            <a:r>
              <a:rPr lang="en-US" sz="1600" dirty="0">
                <a:solidFill>
                  <a:prstClr val="black"/>
                </a:solidFill>
                <a:sym typeface="Symbol" panose="05050102010706020507" pitchFamily="18" charset="2"/>
              </a:rPr>
              <a:t>p</a:t>
            </a: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); </a:t>
            </a:r>
            <a:r>
              <a:rPr lang="en-US" sz="2600" dirty="0">
                <a:solidFill>
                  <a:prstClr val="black"/>
                </a:solidFill>
              </a:rPr>
              <a:t>k’</a:t>
            </a:r>
            <a:r>
              <a:rPr lang="ru-RU" sz="1300" dirty="0">
                <a:solidFill>
                  <a:prstClr val="black"/>
                </a:solidFill>
              </a:rPr>
              <a:t>п</a:t>
            </a:r>
            <a:r>
              <a:rPr lang="en-US" sz="29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ru-RU" sz="2900" dirty="0">
                <a:solidFill>
                  <a:prstClr val="black"/>
                </a:solidFill>
                <a:sym typeface="Symbol" panose="05050102010706020507" pitchFamily="18" charset="2"/>
              </a:rPr>
              <a:t>В</a:t>
            </a:r>
            <a:r>
              <a:rPr lang="en-US" sz="2900" dirty="0">
                <a:solidFill>
                  <a:prstClr val="black"/>
                </a:solidFill>
                <a:sym typeface="Symbol" panose="05050102010706020507" pitchFamily="18" charset="2"/>
              </a:rPr>
              <a:t>(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t’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r>
              <a:rPr lang="en-US" sz="2600" baseline="30000" dirty="0">
                <a:solidFill>
                  <a:prstClr val="black"/>
                </a:solidFill>
                <a:sym typeface="Symbol" panose="05050102010706020507" pitchFamily="18" charset="2"/>
              </a:rPr>
              <a:t>n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; </a:t>
            </a:r>
            <a:r>
              <a:rPr lang="en-US" sz="2600" dirty="0">
                <a:solidFill>
                  <a:prstClr val="black"/>
                </a:solidFill>
              </a:rPr>
              <a:t>k</a:t>
            </a:r>
            <a:r>
              <a:rPr lang="ru-RU" sz="1300" dirty="0">
                <a:solidFill>
                  <a:prstClr val="black"/>
                </a:solidFill>
              </a:rPr>
              <a:t>п</a:t>
            </a:r>
            <a:r>
              <a:rPr lang="en-US" sz="29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ru-RU" sz="2900" dirty="0">
                <a:solidFill>
                  <a:prstClr val="black"/>
                </a:solidFill>
                <a:sym typeface="Symbol" panose="05050102010706020507" pitchFamily="18" charset="2"/>
              </a:rPr>
              <a:t>В</a:t>
            </a:r>
            <a:r>
              <a:rPr lang="en-US" sz="2900" dirty="0">
                <a:solidFill>
                  <a:prstClr val="black"/>
                </a:solidFill>
                <a:sym typeface="Symbol" panose="05050102010706020507" pitchFamily="18" charset="2"/>
              </a:rPr>
              <a:t>(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t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r>
              <a:rPr lang="en-US" sz="2600" baseline="30000" dirty="0">
                <a:solidFill>
                  <a:prstClr val="black"/>
                </a:solidFill>
                <a:sym typeface="Symbol" panose="05050102010706020507" pitchFamily="18" charset="2"/>
              </a:rPr>
              <a:t>n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;  n=0,3.</a:t>
            </a:r>
            <a:br>
              <a:rPr lang="en-US" sz="2600" dirty="0">
                <a:solidFill>
                  <a:prstClr val="black"/>
                </a:solidFill>
              </a:rPr>
            </a:br>
            <a:br>
              <a:rPr lang="en-US" sz="2600" dirty="0">
                <a:solidFill>
                  <a:prstClr val="black"/>
                </a:solidFill>
              </a:rPr>
            </a:br>
            <a:r>
              <a:rPr lang="ru-RU" sz="2600" dirty="0">
                <a:solidFill>
                  <a:prstClr val="black"/>
                </a:solidFill>
              </a:rPr>
              <a:t>Результаты решения</a:t>
            </a:r>
            <a:br>
              <a:rPr lang="ru-RU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Q</a:t>
            </a:r>
            <a:r>
              <a:rPr lang="en-US" sz="1400" dirty="0">
                <a:solidFill>
                  <a:prstClr val="black"/>
                </a:solidFill>
              </a:rPr>
              <a:t>0.p</a:t>
            </a:r>
            <a:r>
              <a:rPr lang="en-US" sz="2600" dirty="0">
                <a:solidFill>
                  <a:prstClr val="black"/>
                </a:solidFill>
              </a:rPr>
              <a:t>/Q’</a:t>
            </a:r>
            <a:r>
              <a:rPr lang="en-US" sz="1400" dirty="0">
                <a:solidFill>
                  <a:prstClr val="black"/>
                </a:solidFill>
              </a:rPr>
              <a:t>0.p</a:t>
            </a:r>
            <a:r>
              <a:rPr lang="en-US" sz="2600" dirty="0">
                <a:solidFill>
                  <a:prstClr val="black"/>
                </a:solidFill>
              </a:rPr>
              <a:t>=0</a:t>
            </a:r>
            <a:r>
              <a:rPr lang="ru-RU" sz="2600" dirty="0">
                <a:solidFill>
                  <a:prstClr val="black"/>
                </a:solidFill>
              </a:rPr>
              <a:t>,665</a:t>
            </a:r>
            <a:r>
              <a:rPr lang="en-US" sz="2600" dirty="0">
                <a:solidFill>
                  <a:prstClr val="black"/>
                </a:solidFill>
              </a:rPr>
              <a:t>; t</a:t>
            </a:r>
            <a:r>
              <a:rPr lang="ru-RU" sz="1400" dirty="0">
                <a:solidFill>
                  <a:prstClr val="black"/>
                </a:solidFill>
              </a:rPr>
              <a:t>в</a:t>
            </a:r>
            <a:r>
              <a:rPr lang="ru-RU" sz="2800" dirty="0">
                <a:solidFill>
                  <a:prstClr val="black"/>
                </a:solidFill>
              </a:rPr>
              <a:t>=1</a:t>
            </a:r>
            <a:r>
              <a:rPr lang="ru-RU" sz="2600" dirty="0">
                <a:solidFill>
                  <a:prstClr val="black"/>
                </a:solidFill>
              </a:rPr>
              <a:t>8°С</a:t>
            </a:r>
            <a:r>
              <a:rPr lang="en-US" sz="2600" dirty="0">
                <a:solidFill>
                  <a:prstClr val="black"/>
                </a:solidFill>
              </a:rPr>
              <a:t>;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b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=110°С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 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=56,8°С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 </a:t>
            </a:r>
            <a:r>
              <a:rPr 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ru-RU" sz="1400" dirty="0">
                <a:solidFill>
                  <a:prstClr val="black"/>
                </a:solidFill>
                <a:sym typeface="Symbol" panose="05050102010706020507" pitchFamily="18" charset="2"/>
              </a:rPr>
              <a:t>3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=73,4°С. </a:t>
            </a:r>
            <a:b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28198F-CF20-49B4-BF39-88AF7689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5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976664"/>
          </a:xfrm>
        </p:spPr>
        <p:txBody>
          <a:bodyPr>
            <a:normAutofit fontScale="90000"/>
          </a:bodyPr>
          <a:lstStyle/>
          <a:p>
            <a:br>
              <a:rPr lang="ru-RU" sz="2500" dirty="0">
                <a:solidFill>
                  <a:prstClr val="black"/>
                </a:solidFill>
              </a:rPr>
            </a:br>
            <a:r>
              <a:rPr lang="ru-RU" sz="2700" b="1" dirty="0">
                <a:solidFill>
                  <a:prstClr val="black"/>
                </a:solidFill>
              </a:rPr>
              <a:t>Модельная задача №4</a:t>
            </a:r>
            <a:br>
              <a:rPr lang="ru-RU" sz="2700" b="1" dirty="0">
                <a:solidFill>
                  <a:prstClr val="black"/>
                </a:solidFill>
              </a:rPr>
            </a:br>
            <a:r>
              <a:rPr lang="ru-RU" sz="2700" b="1" dirty="0">
                <a:solidFill>
                  <a:prstClr val="black"/>
                </a:solidFill>
              </a:rPr>
              <a:t>Увеличение расхода сетевой воды в соответствии с запасом сетевых насосов по производительности, снижение воздухообмена, сохранение расчетной температуры воздуха помещений</a:t>
            </a:r>
            <a:br>
              <a:rPr lang="ru-RU" sz="2300" dirty="0">
                <a:solidFill>
                  <a:prstClr val="black"/>
                </a:solidFill>
              </a:rPr>
            </a:br>
            <a:br>
              <a:rPr lang="ru-RU" sz="2300" dirty="0">
                <a:solidFill>
                  <a:prstClr val="black"/>
                </a:solidFill>
              </a:rPr>
            </a:br>
            <a:r>
              <a:rPr lang="ru-RU" sz="2300" dirty="0">
                <a:solidFill>
                  <a:prstClr val="black"/>
                </a:solidFill>
              </a:rPr>
              <a:t>Система уравнений </a:t>
            </a:r>
            <a:br>
              <a:rPr lang="ru-RU" sz="2300" dirty="0">
                <a:solidFill>
                  <a:prstClr val="black"/>
                </a:solidFill>
              </a:rPr>
            </a:br>
            <a:r>
              <a:rPr lang="ru-RU" sz="2300" dirty="0">
                <a:solidFill>
                  <a:prstClr val="black"/>
                </a:solidFill>
              </a:rPr>
              <a:t>для проектной работы</a:t>
            </a:r>
            <a:br>
              <a:rPr lang="en-US" sz="23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Q’</a:t>
            </a:r>
            <a:r>
              <a:rPr lang="en-US" sz="1100" dirty="0">
                <a:solidFill>
                  <a:prstClr val="black"/>
                </a:solidFill>
              </a:rPr>
              <a:t>0.p</a:t>
            </a:r>
            <a:r>
              <a:rPr lang="en-US" sz="2600" dirty="0">
                <a:solidFill>
                  <a:prstClr val="black"/>
                </a:solidFill>
              </a:rPr>
              <a:t>=</a:t>
            </a:r>
            <a:r>
              <a:rPr lang="en-US" sz="2200" dirty="0">
                <a:solidFill>
                  <a:prstClr val="black"/>
                </a:solidFill>
              </a:rPr>
              <a:t>k’</a:t>
            </a:r>
            <a:r>
              <a:rPr lang="ru-RU" sz="1100" dirty="0">
                <a:solidFill>
                  <a:prstClr val="black"/>
                </a:solidFill>
              </a:rPr>
              <a:t>п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Ft’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G’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c(’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-’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)=G’</a:t>
            </a:r>
            <a:r>
              <a:rPr lang="ru-RU" sz="11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c(’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ru-RU" sz="1100" dirty="0">
                <a:solidFill>
                  <a:prstClr val="black"/>
                </a:solidFill>
                <a:sym typeface="Symbol" panose="05050102010706020507" pitchFamily="18" charset="2"/>
              </a:rPr>
              <a:t>3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-’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)=k’</a:t>
            </a:r>
            <a:r>
              <a:rPr lang="ru-RU" sz="1100" dirty="0" err="1">
                <a:solidFill>
                  <a:prstClr val="black"/>
                </a:solidFill>
                <a:sym typeface="Symbol" panose="05050102010706020507" pitchFamily="18" charset="2"/>
              </a:rPr>
              <a:t>зд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A(t</a:t>
            </a:r>
            <a:r>
              <a:rPr lang="ru-RU" sz="1100" dirty="0" err="1">
                <a:solidFill>
                  <a:prstClr val="black"/>
                </a:solidFill>
                <a:sym typeface="Symbol" panose="05050102010706020507" pitchFamily="18" charset="2"/>
              </a:rPr>
              <a:t>в.р</a:t>
            </a:r>
            <a:r>
              <a:rPr lang="ru-RU" sz="1100" dirty="0">
                <a:solidFill>
                  <a:prstClr val="black"/>
                </a:solidFill>
                <a:sym typeface="Symbol" panose="05050102010706020507" pitchFamily="18" charset="2"/>
              </a:rPr>
              <a:t>-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t</a:t>
            </a:r>
            <a:r>
              <a:rPr lang="ru-RU" sz="1100" dirty="0">
                <a:solidFill>
                  <a:prstClr val="black"/>
                </a:solidFill>
                <a:sym typeface="Symbol" panose="05050102010706020507" pitchFamily="18" charset="2"/>
              </a:rPr>
              <a:t>н.0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для пониженной температуры 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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=110°С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Q’</a:t>
            </a:r>
            <a:r>
              <a:rPr lang="en-US" sz="1100" dirty="0">
                <a:solidFill>
                  <a:prstClr val="black"/>
                </a:solidFill>
              </a:rPr>
              <a:t>0.p</a:t>
            </a:r>
            <a:r>
              <a:rPr lang="en-US" sz="2600" dirty="0">
                <a:solidFill>
                  <a:prstClr val="black"/>
                </a:solidFill>
              </a:rPr>
              <a:t>=</a:t>
            </a:r>
            <a:r>
              <a:rPr lang="en-US" sz="2200" dirty="0">
                <a:solidFill>
                  <a:prstClr val="black"/>
                </a:solidFill>
              </a:rPr>
              <a:t>Q</a:t>
            </a:r>
            <a:r>
              <a:rPr lang="en-US" sz="1100" dirty="0">
                <a:solidFill>
                  <a:prstClr val="black"/>
                </a:solidFill>
              </a:rPr>
              <a:t>0.p</a:t>
            </a:r>
            <a:r>
              <a:rPr lang="en-US" sz="2600" dirty="0">
                <a:solidFill>
                  <a:prstClr val="black"/>
                </a:solidFill>
              </a:rPr>
              <a:t>=</a:t>
            </a:r>
            <a:r>
              <a:rPr lang="en-US" sz="2200" dirty="0">
                <a:solidFill>
                  <a:prstClr val="black"/>
                </a:solidFill>
              </a:rPr>
              <a:t>k</a:t>
            </a:r>
            <a:r>
              <a:rPr lang="ru-RU" sz="1100" dirty="0">
                <a:solidFill>
                  <a:prstClr val="black"/>
                </a:solidFill>
              </a:rPr>
              <a:t>п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Ft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G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c(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-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)=G</a:t>
            </a:r>
            <a:r>
              <a:rPr lang="ru-RU" sz="11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c(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ru-RU" sz="1100" dirty="0">
                <a:solidFill>
                  <a:prstClr val="black"/>
                </a:solidFill>
                <a:sym typeface="Symbol" panose="05050102010706020507" pitchFamily="18" charset="2"/>
              </a:rPr>
              <a:t>3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-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)=k</a:t>
            </a:r>
            <a:r>
              <a:rPr lang="ru-RU" sz="1100" dirty="0" err="1">
                <a:solidFill>
                  <a:prstClr val="black"/>
                </a:solidFill>
                <a:sym typeface="Symbol" panose="05050102010706020507" pitchFamily="18" charset="2"/>
              </a:rPr>
              <a:t>зд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A(t</a:t>
            </a:r>
            <a:r>
              <a:rPr lang="ru-RU" sz="1100" dirty="0" err="1">
                <a:solidFill>
                  <a:prstClr val="black"/>
                </a:solidFill>
                <a:sym typeface="Symbol" panose="05050102010706020507" pitchFamily="18" charset="2"/>
              </a:rPr>
              <a:t>в.р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-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t</a:t>
            </a:r>
            <a:r>
              <a:rPr lang="ru-RU" sz="1100" dirty="0">
                <a:solidFill>
                  <a:prstClr val="black"/>
                </a:solidFill>
                <a:sym typeface="Symbol" panose="05050102010706020507" pitchFamily="18" charset="2"/>
              </a:rPr>
              <a:t>н.0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b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t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0,5(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03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+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)-t</a:t>
            </a:r>
            <a:r>
              <a:rPr lang="ru-RU" sz="1100" dirty="0" err="1">
                <a:solidFill>
                  <a:prstClr val="black"/>
                </a:solidFill>
                <a:sym typeface="Symbol" panose="05050102010706020507" pitchFamily="18" charset="2"/>
              </a:rPr>
              <a:t>в.р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t’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0,5(’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03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+’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)-t</a:t>
            </a:r>
            <a:r>
              <a:rPr lang="ru-RU" sz="1100" dirty="0">
                <a:solidFill>
                  <a:prstClr val="black"/>
                </a:solidFill>
                <a:sym typeface="Symbol" panose="05050102010706020507" pitchFamily="18" charset="2"/>
              </a:rPr>
              <a:t>в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.p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b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G’</a:t>
            </a:r>
            <a:r>
              <a:rPr lang="ru-RU" sz="11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=G’</a:t>
            </a:r>
            <a:r>
              <a:rPr lang="ru-RU" sz="11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(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1+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u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p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);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G</a:t>
            </a:r>
            <a:r>
              <a:rPr lang="ru-RU" sz="1100" dirty="0">
                <a:solidFill>
                  <a:prstClr val="black"/>
                </a:solidFill>
                <a:sym typeface="Symbol" panose="05050102010706020507" pitchFamily="18" charset="2"/>
              </a:rPr>
              <a:t>п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=G</a:t>
            </a:r>
            <a:r>
              <a:rPr lang="ru-RU" sz="11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(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1+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u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p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); </a:t>
            </a:r>
            <a:r>
              <a:rPr lang="en-US" sz="2200" dirty="0">
                <a:solidFill>
                  <a:prstClr val="black"/>
                </a:solidFill>
              </a:rPr>
              <a:t>k’</a:t>
            </a:r>
            <a:r>
              <a:rPr lang="ru-RU" sz="1100" dirty="0">
                <a:solidFill>
                  <a:prstClr val="black"/>
                </a:solidFill>
              </a:rPr>
              <a:t>п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В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(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t’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r>
              <a:rPr lang="en-US" sz="2200" baseline="30000" dirty="0">
                <a:solidFill>
                  <a:prstClr val="black"/>
                </a:solidFill>
                <a:sym typeface="Symbol" panose="05050102010706020507" pitchFamily="18" charset="2"/>
              </a:rPr>
              <a:t>n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; </a:t>
            </a:r>
            <a:r>
              <a:rPr lang="en-US" sz="2200" dirty="0">
                <a:solidFill>
                  <a:prstClr val="black"/>
                </a:solidFill>
              </a:rPr>
              <a:t>k</a:t>
            </a:r>
            <a:r>
              <a:rPr lang="ru-RU" sz="1100" dirty="0">
                <a:solidFill>
                  <a:prstClr val="black"/>
                </a:solidFill>
              </a:rPr>
              <a:t>п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=</a:t>
            </a:r>
            <a:r>
              <a:rPr lang="ru-RU" sz="2600" dirty="0">
                <a:solidFill>
                  <a:prstClr val="black"/>
                </a:solidFill>
                <a:sym typeface="Symbol" panose="05050102010706020507" pitchFamily="18" charset="2"/>
              </a:rPr>
              <a:t>В</a:t>
            </a:r>
            <a:r>
              <a:rPr lang="en-US" sz="2600" dirty="0">
                <a:solidFill>
                  <a:prstClr val="black"/>
                </a:solidFill>
                <a:sym typeface="Symbol" panose="05050102010706020507" pitchFamily="18" charset="2"/>
              </a:rPr>
              <a:t>(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t</a:t>
            </a:r>
            <a:r>
              <a:rPr lang="en-US" sz="11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r>
              <a:rPr lang="en-US" sz="2200" baseline="30000" dirty="0">
                <a:solidFill>
                  <a:prstClr val="black"/>
                </a:solidFill>
                <a:sym typeface="Symbol" panose="05050102010706020507" pitchFamily="18" charset="2"/>
              </a:rPr>
              <a:t>n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;  n=0,3.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G</a:t>
            </a:r>
            <a:r>
              <a:rPr lang="en-US" sz="1100" dirty="0">
                <a:solidFill>
                  <a:prstClr val="black"/>
                </a:solidFill>
              </a:rPr>
              <a:t>0</a:t>
            </a:r>
            <a:r>
              <a:rPr lang="en-US" sz="2200" dirty="0">
                <a:solidFill>
                  <a:prstClr val="black"/>
                </a:solidFill>
              </a:rPr>
              <a:t>/G’</a:t>
            </a:r>
            <a:r>
              <a:rPr lang="en-US" sz="1100" dirty="0">
                <a:solidFill>
                  <a:prstClr val="black"/>
                </a:solidFill>
              </a:rPr>
              <a:t>0</a:t>
            </a:r>
            <a:r>
              <a:rPr lang="en-US" sz="2200" dirty="0">
                <a:solidFill>
                  <a:prstClr val="black"/>
                </a:solidFill>
              </a:rPr>
              <a:t>=</a:t>
            </a:r>
            <a:r>
              <a:rPr lang="ru-RU" sz="2200" dirty="0">
                <a:solidFill>
                  <a:prstClr val="black"/>
                </a:solidFill>
              </a:rPr>
              <a:t>1,35</a:t>
            </a:r>
            <a:br>
              <a:rPr lang="en-US" sz="2200" dirty="0">
                <a:solidFill>
                  <a:prstClr val="black"/>
                </a:solidFill>
              </a:rPr>
            </a:b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300" dirty="0">
                <a:solidFill>
                  <a:prstClr val="black"/>
                </a:solidFill>
              </a:rPr>
              <a:t>Результаты решения</a:t>
            </a:r>
            <a:br>
              <a:rPr lang="ru-RU" sz="2300" dirty="0">
                <a:solidFill>
                  <a:prstClr val="black"/>
                </a:solidFill>
              </a:rPr>
            </a:br>
            <a:r>
              <a:rPr lang="en-US" sz="2200" dirty="0">
                <a:solidFill>
                  <a:prstClr val="black"/>
                </a:solidFill>
              </a:rPr>
              <a:t>Q</a:t>
            </a:r>
            <a:r>
              <a:rPr lang="en-US" sz="1300" dirty="0">
                <a:solidFill>
                  <a:prstClr val="black"/>
                </a:solidFill>
              </a:rPr>
              <a:t>0.p</a:t>
            </a:r>
            <a:r>
              <a:rPr lang="en-US" sz="2200" dirty="0">
                <a:solidFill>
                  <a:prstClr val="black"/>
                </a:solidFill>
              </a:rPr>
              <a:t>/Q’</a:t>
            </a:r>
            <a:r>
              <a:rPr lang="en-US" sz="1300" dirty="0">
                <a:solidFill>
                  <a:prstClr val="black"/>
                </a:solidFill>
              </a:rPr>
              <a:t>0.p</a:t>
            </a:r>
            <a:r>
              <a:rPr lang="en-US" sz="2200" dirty="0">
                <a:solidFill>
                  <a:prstClr val="black"/>
                </a:solidFill>
              </a:rPr>
              <a:t>=0</a:t>
            </a:r>
            <a:r>
              <a:rPr lang="ru-RU" sz="2200" dirty="0">
                <a:solidFill>
                  <a:prstClr val="black"/>
                </a:solidFill>
              </a:rPr>
              <a:t>,777</a:t>
            </a:r>
            <a:r>
              <a:rPr lang="en-US" sz="2200" dirty="0">
                <a:solidFill>
                  <a:prstClr val="black"/>
                </a:solidFill>
              </a:rPr>
              <a:t>; </a:t>
            </a:r>
            <a:r>
              <a:rPr lang="en-US" sz="2300" dirty="0">
                <a:solidFill>
                  <a:prstClr val="black"/>
                </a:solidFill>
              </a:rPr>
              <a:t>t</a:t>
            </a:r>
            <a:r>
              <a:rPr lang="ru-RU" sz="1300" dirty="0">
                <a:solidFill>
                  <a:prstClr val="black"/>
                </a:solidFill>
              </a:rPr>
              <a:t>в</a:t>
            </a:r>
            <a:r>
              <a:rPr lang="ru-RU" sz="2300" dirty="0">
                <a:solidFill>
                  <a:prstClr val="black"/>
                </a:solidFill>
              </a:rPr>
              <a:t>=18°С</a:t>
            </a:r>
            <a:r>
              <a:rPr lang="en-US" sz="2300" dirty="0">
                <a:solidFill>
                  <a:prstClr val="black"/>
                </a:solidFill>
              </a:rPr>
              <a:t>;</a:t>
            </a:r>
            <a:r>
              <a:rPr lang="ru-RU" sz="23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br>
              <a:rPr lang="ru-RU" sz="2300" dirty="0">
                <a:solidFill>
                  <a:prstClr val="black"/>
                </a:solidFill>
                <a:sym typeface="Symbol" panose="05050102010706020507" pitchFamily="18" charset="2"/>
              </a:rPr>
            </a:br>
            <a:r>
              <a:rPr lang="ru-RU" sz="2300" dirty="0">
                <a:solidFill>
                  <a:prstClr val="black"/>
                </a:solidFill>
                <a:sym typeface="Symbol" panose="05050102010706020507" pitchFamily="18" charset="2"/>
              </a:rPr>
              <a:t>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01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=110°С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 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02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=63,9°С</a:t>
            </a:r>
            <a:r>
              <a:rPr lang="en-US" sz="2200" dirty="0">
                <a:solidFill>
                  <a:prstClr val="black"/>
                </a:solidFill>
                <a:sym typeface="Symbol" panose="05050102010706020507" pitchFamily="18" charset="2"/>
              </a:rPr>
              <a:t>;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 </a:t>
            </a:r>
            <a:r>
              <a:rPr lang="en-US" sz="13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ru-RU" sz="1300" dirty="0">
                <a:solidFill>
                  <a:prstClr val="black"/>
                </a:solidFill>
                <a:sym typeface="Symbol" panose="05050102010706020507" pitchFamily="18" charset="2"/>
              </a:rPr>
              <a:t>3</a:t>
            </a:r>
            <a:r>
              <a:rPr lang="ru-RU" sz="2300" dirty="0">
                <a:solidFill>
                  <a:prstClr val="black"/>
                </a:solidFill>
                <a:sym typeface="Symbol" panose="05050102010706020507" pitchFamily="18" charset="2"/>
              </a:rPr>
              <a:t>=78</a:t>
            </a:r>
            <a:r>
              <a:rPr lang="ru-RU" sz="2200" dirty="0">
                <a:solidFill>
                  <a:prstClr val="black"/>
                </a:solidFill>
                <a:sym typeface="Symbol" panose="05050102010706020507" pitchFamily="18" charset="2"/>
              </a:rPr>
              <a:t>,3°С. </a:t>
            </a:r>
            <a:br>
              <a:rPr lang="ru-RU" sz="2300" dirty="0">
                <a:solidFill>
                  <a:prstClr val="black"/>
                </a:solidFill>
              </a:rPr>
            </a:br>
            <a:br>
              <a:rPr lang="ru-RU" sz="2900" dirty="0">
                <a:solidFill>
                  <a:prstClr val="black"/>
                </a:solidFill>
              </a:rPr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/>
              <a:pPr/>
              <a:t>6</a:t>
            </a:fld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188640"/>
            <a:ext cx="8424936" cy="6048672"/>
          </a:xfrm>
        </p:spPr>
        <p:txBody>
          <a:bodyPr>
            <a:normAutofit fontScale="90000"/>
          </a:bodyPr>
          <a:lstStyle/>
          <a:p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800" b="1" dirty="0"/>
              <a:t>Тепловые потери, связанные с нормативным воздухообменом помещений</a:t>
            </a:r>
            <a:br>
              <a:rPr lang="ru-RU" sz="2800" b="1" dirty="0"/>
            </a:br>
            <a:br>
              <a:rPr lang="ru-RU" sz="2800" dirty="0"/>
            </a:br>
            <a:r>
              <a:rPr lang="ru-RU" sz="2400" dirty="0"/>
              <a:t>Состав тепловых потерь, определяющих нагрузку систем отопления</a:t>
            </a:r>
            <a:br>
              <a:rPr lang="ru-RU" sz="2400" dirty="0"/>
            </a:br>
            <a:r>
              <a:rPr lang="en-US" sz="2400" dirty="0"/>
              <a:t>k</a:t>
            </a:r>
            <a:r>
              <a:rPr lang="ru-RU" sz="2400" baseline="-25000" dirty="0" err="1"/>
              <a:t>зд</a:t>
            </a:r>
            <a:r>
              <a:rPr lang="ru-RU" sz="2400" dirty="0"/>
              <a:t>=</a:t>
            </a:r>
            <a:r>
              <a:rPr lang="en-US" sz="2400" dirty="0"/>
              <a:t>k</a:t>
            </a:r>
            <a:r>
              <a:rPr lang="ru-RU" sz="2400" baseline="-25000" dirty="0" err="1"/>
              <a:t>н.огр</a:t>
            </a:r>
            <a:r>
              <a:rPr lang="ru-RU" sz="2400" dirty="0"/>
              <a:t>+</a:t>
            </a:r>
            <a:r>
              <a:rPr lang="en-US" sz="2400" dirty="0"/>
              <a:t>k</a:t>
            </a:r>
            <a:r>
              <a:rPr lang="ru-RU" sz="2400" baseline="-25000" dirty="0"/>
              <a:t>вент,             </a:t>
            </a:r>
            <a:r>
              <a:rPr lang="en-US" sz="2400" dirty="0"/>
              <a:t>k</a:t>
            </a:r>
            <a:r>
              <a:rPr lang="ru-RU" sz="2400" baseline="-25000" dirty="0"/>
              <a:t>вент ~ </a:t>
            </a:r>
            <a:r>
              <a:rPr lang="en-US" sz="2400" dirty="0"/>
              <a:t>n</a:t>
            </a:r>
            <a:r>
              <a:rPr lang="ru-RU" sz="2400" baseline="-25000" dirty="0"/>
              <a:t>в</a:t>
            </a:r>
            <a:br>
              <a:rPr lang="ru-RU" sz="2400" dirty="0"/>
            </a:br>
            <a:r>
              <a:rPr lang="en-US" sz="2400" dirty="0"/>
              <a:t>n</a:t>
            </a:r>
            <a:r>
              <a:rPr lang="ru-RU" sz="2400" baseline="-25000" dirty="0"/>
              <a:t>в</a:t>
            </a:r>
            <a:r>
              <a:rPr lang="ru-RU" sz="2400" dirty="0"/>
              <a:t> – кратность воздухообмена, </a:t>
            </a:r>
            <a:r>
              <a:rPr lang="en-US" sz="2400" dirty="0">
                <a:solidFill>
                  <a:prstClr val="black"/>
                </a:solidFill>
              </a:rPr>
              <a:t>n</a:t>
            </a:r>
            <a:r>
              <a:rPr lang="ru-RU" sz="2400" baseline="-25000" dirty="0">
                <a:solidFill>
                  <a:prstClr val="black"/>
                </a:solidFill>
              </a:rPr>
              <a:t>в</a:t>
            </a:r>
            <a:r>
              <a:rPr lang="ru-RU" sz="2400" dirty="0">
                <a:solidFill>
                  <a:prstClr val="black"/>
                </a:solidFill>
              </a:rPr>
              <a:t>=</a:t>
            </a:r>
            <a:r>
              <a:rPr lang="en-US" sz="2400" dirty="0">
                <a:solidFill>
                  <a:prstClr val="black"/>
                </a:solidFill>
              </a:rPr>
              <a:t>L</a:t>
            </a:r>
            <a:r>
              <a:rPr lang="ru-RU" sz="2400" baseline="-25000" dirty="0">
                <a:solidFill>
                  <a:prstClr val="black"/>
                </a:solidFill>
              </a:rPr>
              <a:t>вент</a:t>
            </a:r>
            <a:r>
              <a:rPr lang="en-US" sz="2400" dirty="0">
                <a:solidFill>
                  <a:prstClr val="black"/>
                </a:solidFill>
              </a:rPr>
              <a:t>/V</a:t>
            </a:r>
            <a:r>
              <a:rPr lang="ru-RU" sz="2400" baseline="-25000" dirty="0">
                <a:solidFill>
                  <a:prstClr val="black"/>
                </a:solidFill>
              </a:rPr>
              <a:t>от</a:t>
            </a:r>
            <a:r>
              <a:rPr lang="ru-RU" sz="2400" dirty="0">
                <a:solidFill>
                  <a:prstClr val="black"/>
                </a:solidFill>
              </a:rPr>
              <a:t>,</a:t>
            </a:r>
            <a:r>
              <a:rPr lang="ru-RU" sz="2400" baseline="-25000" dirty="0">
                <a:solidFill>
                  <a:prstClr val="black"/>
                </a:solidFill>
              </a:rPr>
              <a:t> </a:t>
            </a:r>
            <a:r>
              <a:rPr lang="ru-RU" sz="2400" dirty="0"/>
              <a:t>ч</a:t>
            </a:r>
            <a:r>
              <a:rPr lang="ru-RU" sz="2400" baseline="30000" dirty="0"/>
              <a:t>-1</a:t>
            </a:r>
            <a:br>
              <a:rPr lang="ru-RU" sz="2400" dirty="0"/>
            </a:br>
            <a:r>
              <a:rPr lang="ru-RU" sz="2400" dirty="0"/>
              <a:t>для жилых зданий постройки 80-х…90-х годов </a:t>
            </a:r>
            <a:br>
              <a:rPr lang="ru-RU" sz="2400" dirty="0"/>
            </a:br>
            <a:r>
              <a:rPr lang="ru-RU" sz="2400" dirty="0"/>
              <a:t>доля вентиляции в нагрузке отопления 40-45% (</a:t>
            </a:r>
            <a:r>
              <a:rPr lang="en-US" sz="2400" dirty="0"/>
              <a:t>n</a:t>
            </a:r>
            <a:r>
              <a:rPr lang="ru-RU" sz="2400" baseline="-25000" dirty="0"/>
              <a:t>в</a:t>
            </a:r>
            <a:r>
              <a:rPr lang="ru-RU" sz="2400" dirty="0"/>
              <a:t>=1,0 ч</a:t>
            </a:r>
            <a:r>
              <a:rPr lang="ru-RU" sz="2400" baseline="30000" dirty="0"/>
              <a:t>-1</a:t>
            </a:r>
            <a:r>
              <a:rPr lang="ru-RU" sz="2400" dirty="0"/>
              <a:t>)</a:t>
            </a:r>
            <a:br>
              <a:rPr lang="ru-RU" sz="2400" dirty="0"/>
            </a:br>
            <a:r>
              <a:rPr lang="ru-RU" sz="2400" dirty="0">
                <a:solidFill>
                  <a:prstClr val="black"/>
                </a:solidFill>
              </a:rPr>
              <a:t>для жилых зданий постройки 2000-х годов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доля вентиляции в нагрузке отопления 50-55% (</a:t>
            </a:r>
            <a:r>
              <a:rPr lang="en-US" sz="2400" dirty="0">
                <a:solidFill>
                  <a:prstClr val="black"/>
                </a:solidFill>
              </a:rPr>
              <a:t>n</a:t>
            </a:r>
            <a:r>
              <a:rPr lang="ru-RU" sz="2400" baseline="-25000" dirty="0">
                <a:solidFill>
                  <a:prstClr val="black"/>
                </a:solidFill>
              </a:rPr>
              <a:t>в</a:t>
            </a:r>
            <a:r>
              <a:rPr lang="ru-RU" sz="2400" dirty="0">
                <a:solidFill>
                  <a:prstClr val="black"/>
                </a:solidFill>
              </a:rPr>
              <a:t>=1,0 ч</a:t>
            </a:r>
            <a:r>
              <a:rPr lang="ru-RU" sz="2400" baseline="30000" dirty="0">
                <a:solidFill>
                  <a:prstClr val="black"/>
                </a:solidFill>
              </a:rPr>
              <a:t>-1</a:t>
            </a:r>
            <a:r>
              <a:rPr lang="ru-RU" sz="2400" dirty="0">
                <a:solidFill>
                  <a:prstClr val="black"/>
                </a:solidFill>
              </a:rPr>
              <a:t>)</a:t>
            </a:r>
            <a:br>
              <a:rPr lang="ru-RU" sz="2400" dirty="0">
                <a:solidFill>
                  <a:prstClr val="black"/>
                </a:solidFill>
              </a:rPr>
            </a:b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По СНиП 23-02-2003 (СП 50.13330.2012) </a:t>
            </a:r>
            <a:r>
              <a:rPr lang="en-US" sz="2400" dirty="0">
                <a:solidFill>
                  <a:prstClr val="black"/>
                </a:solidFill>
              </a:rPr>
              <a:t>“</a:t>
            </a:r>
            <a:r>
              <a:rPr lang="ru-RU" sz="2400" dirty="0">
                <a:solidFill>
                  <a:prstClr val="black"/>
                </a:solidFill>
              </a:rPr>
              <a:t>Тепловая защита зданий</a:t>
            </a:r>
            <a:r>
              <a:rPr lang="en-US" sz="2400" dirty="0">
                <a:solidFill>
                  <a:prstClr val="black"/>
                </a:solidFill>
              </a:rPr>
              <a:t>”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для жилых зданий </a:t>
            </a:r>
            <a:r>
              <a:rPr lang="en-US" sz="2400" dirty="0">
                <a:solidFill>
                  <a:prstClr val="black"/>
                </a:solidFill>
              </a:rPr>
              <a:t>n</a:t>
            </a:r>
            <a:r>
              <a:rPr lang="ru-RU" sz="2400" baseline="-25000" dirty="0">
                <a:solidFill>
                  <a:prstClr val="black"/>
                </a:solidFill>
              </a:rPr>
              <a:t>в</a:t>
            </a:r>
            <a:r>
              <a:rPr lang="ru-RU" sz="2400" dirty="0">
                <a:solidFill>
                  <a:prstClr val="black"/>
                </a:solidFill>
              </a:rPr>
              <a:t>=3А</a:t>
            </a:r>
            <a:r>
              <a:rPr lang="ru-RU" sz="2400" baseline="-25000" dirty="0">
                <a:solidFill>
                  <a:prstClr val="black"/>
                </a:solidFill>
              </a:rPr>
              <a:t>ж</a:t>
            </a:r>
            <a:r>
              <a:rPr lang="en-US" sz="2400" dirty="0">
                <a:solidFill>
                  <a:prstClr val="black"/>
                </a:solidFill>
              </a:rPr>
              <a:t>z</a:t>
            </a:r>
            <a:r>
              <a:rPr lang="ru-RU" sz="2400" baseline="-25000" dirty="0">
                <a:solidFill>
                  <a:prstClr val="black"/>
                </a:solidFill>
              </a:rPr>
              <a:t>вент</a:t>
            </a:r>
            <a:r>
              <a:rPr lang="en-US" sz="2400" dirty="0">
                <a:solidFill>
                  <a:prstClr val="black"/>
                </a:solidFill>
              </a:rPr>
              <a:t>/(0,85V</a:t>
            </a:r>
            <a:r>
              <a:rPr lang="ru-RU" sz="2400" baseline="-25000" dirty="0">
                <a:solidFill>
                  <a:prstClr val="black"/>
                </a:solidFill>
              </a:rPr>
              <a:t>от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ru-RU" sz="2400" dirty="0">
                <a:solidFill>
                  <a:prstClr val="black"/>
                </a:solidFill>
              </a:rPr>
              <a:t>168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  <a:r>
              <a:rPr lang="ru-RU" sz="2400" dirty="0">
                <a:solidFill>
                  <a:prstClr val="black"/>
                </a:solidFill>
              </a:rPr>
              <a:t>=3А</a:t>
            </a:r>
            <a:r>
              <a:rPr lang="ru-RU" sz="2400" baseline="-25000" dirty="0">
                <a:solidFill>
                  <a:prstClr val="black"/>
                </a:solidFill>
              </a:rPr>
              <a:t>ж</a:t>
            </a:r>
            <a:r>
              <a:rPr lang="en-US" sz="2400" dirty="0">
                <a:solidFill>
                  <a:prstClr val="black"/>
                </a:solidFill>
              </a:rPr>
              <a:t>/(0,85V</a:t>
            </a:r>
            <a:r>
              <a:rPr lang="ru-RU" sz="2400" baseline="-25000" dirty="0">
                <a:solidFill>
                  <a:prstClr val="black"/>
                </a:solidFill>
              </a:rPr>
              <a:t>от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то есть  </a:t>
            </a:r>
            <a:r>
              <a:rPr lang="en-US" sz="2400" dirty="0">
                <a:solidFill>
                  <a:prstClr val="black"/>
                </a:solidFill>
              </a:rPr>
              <a:t>z</a:t>
            </a:r>
            <a:r>
              <a:rPr lang="ru-RU" sz="2400" baseline="-25000" dirty="0">
                <a:solidFill>
                  <a:prstClr val="black"/>
                </a:solidFill>
              </a:rPr>
              <a:t>вент</a:t>
            </a:r>
            <a:r>
              <a:rPr lang="ru-RU" sz="2400" dirty="0">
                <a:solidFill>
                  <a:prstClr val="black"/>
                </a:solidFill>
              </a:rPr>
              <a:t>=168 час</a:t>
            </a:r>
            <a:r>
              <a:rPr lang="en-US" sz="2400" dirty="0">
                <a:solidFill>
                  <a:prstClr val="black"/>
                </a:solidFill>
              </a:rPr>
              <a:t>/</a:t>
            </a:r>
            <a:r>
              <a:rPr lang="ru-RU" sz="2400" dirty="0" err="1">
                <a:solidFill>
                  <a:prstClr val="black"/>
                </a:solidFill>
              </a:rPr>
              <a:t>нед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А</a:t>
            </a:r>
            <a:r>
              <a:rPr lang="ru-RU" sz="2400" baseline="-25000" dirty="0">
                <a:solidFill>
                  <a:prstClr val="black"/>
                </a:solidFill>
              </a:rPr>
              <a:t>ж</a:t>
            </a:r>
            <a:r>
              <a:rPr lang="ru-RU" sz="2400" dirty="0">
                <a:solidFill>
                  <a:prstClr val="black"/>
                </a:solidFill>
              </a:rPr>
              <a:t> – площадь спален, детских, гостиных, библиотек,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столовых, кухонь-столовых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для общественных и административных зданий </a:t>
            </a:r>
            <a:r>
              <a:rPr lang="en-US" sz="2400" dirty="0">
                <a:solidFill>
                  <a:prstClr val="black"/>
                </a:solidFill>
              </a:rPr>
              <a:t>n</a:t>
            </a:r>
            <a:r>
              <a:rPr lang="ru-RU" sz="2400" baseline="-25000" dirty="0">
                <a:solidFill>
                  <a:prstClr val="black"/>
                </a:solidFill>
              </a:rPr>
              <a:t>в</a:t>
            </a:r>
            <a:r>
              <a:rPr lang="ru-RU" sz="2400" dirty="0">
                <a:solidFill>
                  <a:prstClr val="black"/>
                </a:solidFill>
              </a:rPr>
              <a:t>=(4…10)А</a:t>
            </a:r>
            <a:r>
              <a:rPr lang="ru-RU" sz="2400" baseline="-25000" dirty="0">
                <a:solidFill>
                  <a:prstClr val="black"/>
                </a:solidFill>
              </a:rPr>
              <a:t>р</a:t>
            </a:r>
            <a:r>
              <a:rPr lang="en-US" sz="2400" dirty="0">
                <a:solidFill>
                  <a:prstClr val="black"/>
                </a:solidFill>
              </a:rPr>
              <a:t>z</a:t>
            </a:r>
            <a:r>
              <a:rPr lang="ru-RU" sz="2400" baseline="-25000" dirty="0">
                <a:solidFill>
                  <a:prstClr val="black"/>
                </a:solidFill>
              </a:rPr>
              <a:t>вент</a:t>
            </a:r>
            <a:r>
              <a:rPr lang="en-US" sz="2400" dirty="0">
                <a:solidFill>
                  <a:prstClr val="black"/>
                </a:solidFill>
              </a:rPr>
              <a:t>/(0,85V</a:t>
            </a:r>
            <a:r>
              <a:rPr lang="ru-RU" sz="2400" baseline="-25000" dirty="0">
                <a:solidFill>
                  <a:prstClr val="black"/>
                </a:solidFill>
              </a:rPr>
              <a:t>от</a:t>
            </a:r>
            <a:r>
              <a:rPr lang="ru-RU" sz="2400" dirty="0">
                <a:solidFill>
                  <a:prstClr val="black"/>
                </a:solidFill>
                <a:sym typeface="Symbol" panose="05050102010706020507" pitchFamily="18" charset="2"/>
              </a:rPr>
              <a:t></a:t>
            </a:r>
            <a:r>
              <a:rPr lang="ru-RU" sz="2400" dirty="0">
                <a:solidFill>
                  <a:prstClr val="black"/>
                </a:solidFill>
              </a:rPr>
              <a:t>168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  <a:r>
              <a:rPr lang="ru-RU" sz="2400" dirty="0">
                <a:solidFill>
                  <a:prstClr val="black"/>
                </a:solidFill>
              </a:rPr>
              <a:t>,      </a:t>
            </a:r>
            <a:r>
              <a:rPr lang="en-US" sz="2400" dirty="0">
                <a:solidFill>
                  <a:prstClr val="black"/>
                </a:solidFill>
              </a:rPr>
              <a:t>z</a:t>
            </a:r>
            <a:r>
              <a:rPr lang="ru-RU" sz="2400" baseline="-25000" dirty="0">
                <a:solidFill>
                  <a:prstClr val="black"/>
                </a:solidFill>
              </a:rPr>
              <a:t>вент</a:t>
            </a:r>
            <a:r>
              <a:rPr lang="ru-RU" sz="2400" dirty="0">
                <a:solidFill>
                  <a:prstClr val="black"/>
                </a:solidFill>
              </a:rPr>
              <a:t>=56…84 час</a:t>
            </a:r>
            <a:r>
              <a:rPr lang="en-US" sz="2400" dirty="0">
                <a:solidFill>
                  <a:prstClr val="black"/>
                </a:solidFill>
              </a:rPr>
              <a:t>/</a:t>
            </a:r>
            <a:r>
              <a:rPr lang="ru-RU" sz="2400" dirty="0" err="1">
                <a:solidFill>
                  <a:prstClr val="black"/>
                </a:solidFill>
              </a:rPr>
              <a:t>нед</a:t>
            </a:r>
            <a:r>
              <a:rPr lang="ru-RU" sz="2400" dirty="0">
                <a:solidFill>
                  <a:prstClr val="black"/>
                </a:solidFill>
              </a:rPr>
              <a:t>.  </a:t>
            </a:r>
            <a:br>
              <a:rPr lang="ru-RU" sz="2400" dirty="0">
                <a:solidFill>
                  <a:prstClr val="black"/>
                </a:solidFill>
              </a:rPr>
            </a:br>
            <a:br>
              <a:rPr lang="ru-RU" sz="2400" dirty="0">
                <a:solidFill>
                  <a:prstClr val="black"/>
                </a:solidFill>
              </a:rPr>
            </a:br>
            <a:br>
              <a:rPr lang="ru-RU" sz="3200" dirty="0">
                <a:solidFill>
                  <a:prstClr val="black"/>
                </a:solidFill>
              </a:rPr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2000" b="1" smtClean="0"/>
              <a:pPr/>
              <a:t>7</a:t>
            </a:fld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6048672"/>
          </a:xfrm>
        </p:spPr>
        <p:txBody>
          <a:bodyPr>
            <a:normAutofit fontScale="90000"/>
          </a:bodyPr>
          <a:lstStyle/>
          <a:p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2800" b="1" dirty="0"/>
              <a:t>Нормы воздухообмена</a:t>
            </a:r>
            <a:br>
              <a:rPr lang="ru-RU" sz="2800" dirty="0"/>
            </a:br>
            <a:r>
              <a:rPr lang="ru-RU" sz="1600" dirty="0"/>
              <a:t>  </a:t>
            </a:r>
            <a:br>
              <a:rPr lang="ru-RU" sz="2800" dirty="0"/>
            </a:br>
            <a:r>
              <a:rPr lang="ru-RU" sz="2800" dirty="0"/>
              <a:t>СНиП 23-02-2003 </a:t>
            </a:r>
            <a:r>
              <a:rPr lang="en-US" sz="2800" dirty="0"/>
              <a:t>(</a:t>
            </a:r>
            <a:r>
              <a:rPr lang="ru-RU" sz="2800" dirty="0"/>
              <a:t>СП 50.13330.2012) </a:t>
            </a:r>
            <a:br>
              <a:rPr lang="ru-RU" sz="2800" dirty="0"/>
            </a:br>
            <a:r>
              <a:rPr lang="en-US" sz="2800" dirty="0"/>
              <a:t>“</a:t>
            </a:r>
            <a:r>
              <a:rPr lang="ru-RU" sz="2800" dirty="0"/>
              <a:t>Тепловая защита зданий</a:t>
            </a:r>
            <a:r>
              <a:rPr lang="en-US" sz="2800" dirty="0"/>
              <a:t>”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средняя кратность воздухообмена за </a:t>
            </a:r>
            <a:r>
              <a:rPr lang="ru-RU" sz="2800" dirty="0" err="1"/>
              <a:t>отоп</a:t>
            </a:r>
            <a:r>
              <a:rPr lang="ru-RU" sz="2800" dirty="0"/>
              <a:t>. п. </a:t>
            </a:r>
            <a:r>
              <a:rPr lang="en-US" sz="2800" dirty="0"/>
              <a:t>n</a:t>
            </a:r>
            <a:r>
              <a:rPr lang="ru-RU" sz="1400" dirty="0"/>
              <a:t>в</a:t>
            </a:r>
            <a:r>
              <a:rPr lang="en-US" sz="2800" dirty="0">
                <a:sym typeface="Symbol" panose="05050102010706020507" pitchFamily="18" charset="2"/>
              </a:rPr>
              <a:t></a:t>
            </a:r>
            <a:r>
              <a:rPr lang="ru-RU" sz="2800" dirty="0">
                <a:sym typeface="Symbol" panose="05050102010706020507" pitchFamily="18" charset="2"/>
              </a:rPr>
              <a:t>0,7-</a:t>
            </a:r>
            <a:r>
              <a:rPr lang="en-US" sz="2800" dirty="0"/>
              <a:t>1,0</a:t>
            </a:r>
            <a:r>
              <a:rPr lang="ru-RU" sz="2800" dirty="0"/>
              <a:t> ч</a:t>
            </a:r>
            <a:r>
              <a:rPr lang="ru-RU" sz="2800" baseline="30000" dirty="0"/>
              <a:t>-1</a:t>
            </a:r>
            <a:br>
              <a:rPr lang="ru-RU" sz="2800" dirty="0"/>
            </a:br>
            <a:r>
              <a:rPr lang="ru-RU" sz="2800" dirty="0"/>
              <a:t>СТО НПО АВОК 2.1-2008, СТО СРО НП СПАС-05-2013 </a:t>
            </a:r>
            <a:r>
              <a:rPr lang="en-US" sz="2800" dirty="0"/>
              <a:t>“</a:t>
            </a:r>
            <a:r>
              <a:rPr lang="ru-RU" sz="2800" dirty="0"/>
              <a:t>Энергосбережение в зданиях. Расчет и проектирование систем вентиляции жилых многоквартирных зданий</a:t>
            </a:r>
            <a:r>
              <a:rPr lang="en-US" sz="2800" dirty="0"/>
              <a:t>”</a:t>
            </a:r>
            <a:br>
              <a:rPr lang="ru-RU" sz="2800" dirty="0"/>
            </a:br>
            <a:r>
              <a:rPr lang="ru-RU" sz="2800" dirty="0"/>
              <a:t>в режиме обслуживания </a:t>
            </a:r>
            <a:r>
              <a:rPr lang="en-US" sz="2800" dirty="0">
                <a:solidFill>
                  <a:prstClr val="black"/>
                </a:solidFill>
              </a:rPr>
              <a:t>n</a:t>
            </a:r>
            <a:r>
              <a:rPr lang="ru-RU" sz="1400" dirty="0">
                <a:solidFill>
                  <a:prstClr val="black"/>
                </a:solidFill>
              </a:rPr>
              <a:t>в</a:t>
            </a:r>
            <a:r>
              <a:rPr lang="en-US" sz="2800" dirty="0">
                <a:solidFill>
                  <a:prstClr val="black"/>
                </a:solidFill>
              </a:rPr>
              <a:t>=0</a:t>
            </a:r>
            <a:r>
              <a:rPr lang="ru-RU" sz="2800" dirty="0">
                <a:solidFill>
                  <a:prstClr val="black"/>
                </a:solidFill>
              </a:rPr>
              <a:t>,35…0,5 ч</a:t>
            </a:r>
            <a:r>
              <a:rPr lang="ru-RU" sz="2800" baseline="30000" dirty="0">
                <a:solidFill>
                  <a:prstClr val="black"/>
                </a:solidFill>
              </a:rPr>
              <a:t>-1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в нерабочем режиме </a:t>
            </a:r>
            <a:r>
              <a:rPr lang="en-US" sz="2800" dirty="0">
                <a:solidFill>
                  <a:prstClr val="black"/>
                </a:solidFill>
              </a:rPr>
              <a:t>n</a:t>
            </a:r>
            <a:r>
              <a:rPr lang="ru-RU" sz="1400" dirty="0">
                <a:solidFill>
                  <a:prstClr val="black"/>
                </a:solidFill>
              </a:rPr>
              <a:t>в</a:t>
            </a:r>
            <a:r>
              <a:rPr lang="en-US" sz="2800" dirty="0">
                <a:solidFill>
                  <a:prstClr val="black"/>
                </a:solidFill>
              </a:rPr>
              <a:t>=0</a:t>
            </a:r>
            <a:r>
              <a:rPr lang="ru-RU" sz="2800" dirty="0">
                <a:solidFill>
                  <a:prstClr val="black"/>
                </a:solidFill>
              </a:rPr>
              <a:t>,1…0,2 ч</a:t>
            </a:r>
            <a:r>
              <a:rPr lang="ru-RU" sz="2800" baseline="30000" dirty="0">
                <a:solidFill>
                  <a:prstClr val="black"/>
                </a:solidFill>
              </a:rPr>
              <a:t>-1</a:t>
            </a:r>
            <a:br>
              <a:rPr lang="ru-RU" sz="2800" baseline="300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А</a:t>
            </a:r>
            <a:r>
              <a:rPr lang="ru-RU" sz="2400" baseline="-25000" dirty="0">
                <a:solidFill>
                  <a:prstClr val="black"/>
                </a:solidFill>
              </a:rPr>
              <a:t>ж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– не включает площадь кухонь, столовых, санузлов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среднесуточное значение не более </a:t>
            </a:r>
            <a:r>
              <a:rPr lang="en-US" sz="2800" dirty="0">
                <a:solidFill>
                  <a:prstClr val="black"/>
                </a:solidFill>
              </a:rPr>
              <a:t>n</a:t>
            </a:r>
            <a:r>
              <a:rPr lang="ru-RU" sz="1400" dirty="0">
                <a:solidFill>
                  <a:prstClr val="black"/>
                </a:solidFill>
              </a:rPr>
              <a:t>в</a:t>
            </a:r>
            <a:r>
              <a:rPr lang="en-US" sz="2800" dirty="0">
                <a:solidFill>
                  <a:prstClr val="black"/>
                </a:solidFill>
              </a:rPr>
              <a:t>=0</a:t>
            </a:r>
            <a:r>
              <a:rPr lang="ru-RU" sz="2800" dirty="0">
                <a:solidFill>
                  <a:prstClr val="black"/>
                </a:solidFill>
              </a:rPr>
              <a:t>,35 ч</a:t>
            </a:r>
            <a:r>
              <a:rPr lang="ru-RU" sz="2800" baseline="30000" dirty="0">
                <a:solidFill>
                  <a:prstClr val="black"/>
                </a:solidFill>
              </a:rPr>
              <a:t>-1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Изменение </a:t>
            </a:r>
            <a:r>
              <a:rPr lang="en-US" sz="2800" dirty="0">
                <a:solidFill>
                  <a:prstClr val="black"/>
                </a:solidFill>
              </a:rPr>
              <a:t>n</a:t>
            </a:r>
            <a:r>
              <a:rPr lang="ru-RU" sz="1400" dirty="0">
                <a:solidFill>
                  <a:prstClr val="black"/>
                </a:solidFill>
              </a:rPr>
              <a:t>в</a:t>
            </a:r>
            <a:r>
              <a:rPr lang="ru-RU" sz="2800" dirty="0">
                <a:solidFill>
                  <a:prstClr val="black"/>
                </a:solidFill>
              </a:rPr>
              <a:t> с </a:t>
            </a:r>
            <a:r>
              <a:rPr lang="en-US" sz="2800" dirty="0">
                <a:solidFill>
                  <a:prstClr val="black"/>
                </a:solidFill>
              </a:rPr>
              <a:t>1</a:t>
            </a:r>
            <a:r>
              <a:rPr lang="ru-RU" sz="2800" dirty="0">
                <a:solidFill>
                  <a:prstClr val="black"/>
                </a:solidFill>
              </a:rPr>
              <a:t>,</a:t>
            </a:r>
            <a:r>
              <a:rPr lang="en-US" sz="2800" dirty="0">
                <a:solidFill>
                  <a:prstClr val="black"/>
                </a:solidFill>
              </a:rPr>
              <a:t>0</a:t>
            </a:r>
            <a:r>
              <a:rPr lang="ru-RU" sz="2800" dirty="0">
                <a:solidFill>
                  <a:prstClr val="black"/>
                </a:solidFill>
              </a:rPr>
              <a:t> до </a:t>
            </a:r>
            <a:r>
              <a:rPr lang="en-US" sz="2800" dirty="0">
                <a:solidFill>
                  <a:prstClr val="black"/>
                </a:solidFill>
              </a:rPr>
              <a:t>0</a:t>
            </a:r>
            <a:r>
              <a:rPr lang="ru-RU" sz="2800" dirty="0">
                <a:solidFill>
                  <a:prstClr val="black"/>
                </a:solidFill>
              </a:rPr>
              <a:t>,35 ч</a:t>
            </a:r>
            <a:r>
              <a:rPr lang="ru-RU" sz="2800" baseline="30000" dirty="0">
                <a:solidFill>
                  <a:prstClr val="black"/>
                </a:solidFill>
              </a:rPr>
              <a:t>-1</a:t>
            </a:r>
            <a:r>
              <a:rPr lang="ru-RU" sz="2800" dirty="0">
                <a:solidFill>
                  <a:prstClr val="black"/>
                </a:solidFill>
              </a:rPr>
              <a:t> приводит 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к снижению мощности системы отопления на </a:t>
            </a:r>
            <a:r>
              <a:rPr lang="en-US" sz="2800" dirty="0">
                <a:solidFill>
                  <a:prstClr val="black"/>
                </a:solidFill>
              </a:rPr>
              <a:t>29</a:t>
            </a:r>
            <a:r>
              <a:rPr lang="ru-RU" sz="2800" dirty="0">
                <a:solidFill>
                  <a:prstClr val="black"/>
                </a:solidFill>
              </a:rPr>
              <a:t>%. 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В задаче №3 </a:t>
            </a:r>
            <a:r>
              <a:rPr lang="en-US" sz="2800" dirty="0">
                <a:solidFill>
                  <a:prstClr val="black"/>
                </a:solidFill>
              </a:rPr>
              <a:t>t</a:t>
            </a:r>
            <a:r>
              <a:rPr lang="ru-RU" sz="2800" baseline="-25000" dirty="0">
                <a:solidFill>
                  <a:prstClr val="black"/>
                </a:solidFill>
              </a:rPr>
              <a:t>в</a:t>
            </a:r>
            <a:r>
              <a:rPr lang="en-US" sz="2800" dirty="0">
                <a:solidFill>
                  <a:prstClr val="black"/>
                </a:solidFill>
              </a:rPr>
              <a:t>=18°C </a:t>
            </a:r>
            <a:r>
              <a:rPr lang="ru-RU" sz="2800" dirty="0">
                <a:solidFill>
                  <a:prstClr val="black"/>
                </a:solidFill>
              </a:rPr>
              <a:t>обеспечивается при снижении мощности системы отопления на 33%, в задаче №4 на 22%.  </a:t>
            </a:r>
            <a:br>
              <a:rPr lang="ru-RU" sz="2800" dirty="0">
                <a:solidFill>
                  <a:prstClr val="black"/>
                </a:solidFill>
              </a:rPr>
            </a:br>
            <a:br>
              <a:rPr lang="ru-RU" sz="2800" dirty="0">
                <a:solidFill>
                  <a:prstClr val="black"/>
                </a:solidFill>
              </a:rPr>
            </a:br>
            <a:br>
              <a:rPr lang="ru-RU" sz="2800" dirty="0"/>
            </a:br>
            <a:r>
              <a:rPr lang="ru-RU" sz="2800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b="1" smtClean="0"/>
              <a:pPr/>
              <a:t>8</a:t>
            </a:fld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12068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824E8EC-9DF0-452F-A06F-141E2AFF5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21107"/>
              </p:ext>
            </p:extLst>
          </p:nvPr>
        </p:nvGraphicFramePr>
        <p:xfrm>
          <a:off x="511676" y="1313234"/>
          <a:ext cx="8120647" cy="4876800"/>
        </p:xfrm>
        <a:graphic>
          <a:graphicData uri="http://schemas.openxmlformats.org/drawingml/2006/table">
            <a:tbl>
              <a:tblPr/>
              <a:tblGrid>
                <a:gridCol w="4897235">
                  <a:extLst>
                    <a:ext uri="{9D8B030D-6E8A-4147-A177-3AD203B41FA5}">
                      <a16:colId xmlns:a16="http://schemas.microsoft.com/office/drawing/2014/main" val="2594774944"/>
                    </a:ext>
                  </a:extLst>
                </a:gridCol>
                <a:gridCol w="1611706">
                  <a:extLst>
                    <a:ext uri="{9D8B030D-6E8A-4147-A177-3AD203B41FA5}">
                      <a16:colId xmlns:a16="http://schemas.microsoft.com/office/drawing/2014/main" val="78436958"/>
                    </a:ext>
                  </a:extLst>
                </a:gridCol>
                <a:gridCol w="1611706">
                  <a:extLst>
                    <a:ext uri="{9D8B030D-6E8A-4147-A177-3AD203B41FA5}">
                      <a16:colId xmlns:a16="http://schemas.microsoft.com/office/drawing/2014/main" val="810631136"/>
                    </a:ext>
                  </a:extLst>
                </a:gridCol>
              </a:tblGrid>
              <a:tr h="4058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Помещение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Кратность или величина воздухообмена, м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час, не менее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103483"/>
                  </a:ext>
                </a:extLst>
              </a:tr>
              <a:tr h="405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нерабочем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режиме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режиме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обслуживания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63258"/>
                  </a:ext>
                </a:extLst>
              </a:tr>
              <a:tr h="202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Спальная, общая, детская комнаты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03940"/>
                  </a:ext>
                </a:extLst>
              </a:tr>
              <a:tr h="202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Библиотека, кабинет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396349"/>
                  </a:ext>
                </a:extLst>
              </a:tr>
              <a:tr h="202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Кладовая, бельевая, гардеробная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42416"/>
                  </a:ext>
                </a:extLst>
              </a:tr>
              <a:tr h="202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Тренажерный зал, бильярдная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 м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36151"/>
                  </a:ext>
                </a:extLst>
              </a:tr>
              <a:tr h="202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Постирочная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гладильная, сушильная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 м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54032"/>
                  </a:ext>
                </a:extLst>
              </a:tr>
              <a:tr h="202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Кухня с электроплитой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 м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51965"/>
                  </a:ext>
                </a:extLst>
              </a:tr>
              <a:tr h="405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Помещение с газоиспользующим оборудованием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 + 100 м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плиту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524465"/>
                  </a:ext>
                </a:extLst>
              </a:tr>
              <a:tr h="405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Помещение с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теплогенераторами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 печами на твердом топливе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 + 100 м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плиту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05227"/>
                  </a:ext>
                </a:extLst>
              </a:tr>
              <a:tr h="202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Ванная, душевая, уборная, совмещенный санузел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м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291085"/>
                  </a:ext>
                </a:extLst>
              </a:tr>
              <a:tr h="405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Сауна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м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 человека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96090"/>
                  </a:ext>
                </a:extLst>
              </a:tr>
              <a:tr h="111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Машинное отделение лифта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расчету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26701"/>
                  </a:ext>
                </a:extLst>
              </a:tr>
              <a:tr h="202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Автостоянка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расчету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62621"/>
                  </a:ext>
                </a:extLst>
              </a:tr>
              <a:tr h="202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Мусоросборная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камера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77984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AA5D07C-CB7A-497F-99DB-1D6C7ECE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56" y="781779"/>
            <a:ext cx="9114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СНиП 31-01-2003. Здания жилые многоквартирные (на июль 2015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lytech_theme">
  <a:themeElements>
    <a:clrScheme name="Политех 1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37B34A"/>
      </a:accent1>
      <a:accent2>
        <a:srgbClr val="21A690"/>
      </a:accent2>
      <a:accent3>
        <a:srgbClr val="369461"/>
      </a:accent3>
      <a:accent4>
        <a:srgbClr val="2FA0E1"/>
      </a:accent4>
      <a:accent5>
        <a:srgbClr val="8AB833"/>
      </a:accent5>
      <a:accent6>
        <a:srgbClr val="394091"/>
      </a:accent6>
      <a:hlink>
        <a:srgbClr val="37B34A"/>
      </a:hlink>
      <a:folHlink>
        <a:srgbClr val="0296E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tech_presentation.potx" id="{0C3B3220-C52F-CE4F-9D40-4AE4710B99FC}" vid="{79B74601-811A-364F-91C2-904BAD2FC06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425</Words>
  <Application>Microsoft Office PowerPoint</Application>
  <PresentationFormat>Экран (4:3)</PresentationFormat>
  <Paragraphs>106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Georgia</vt:lpstr>
      <vt:lpstr>PT Sans</vt:lpstr>
      <vt:lpstr>Symbol</vt:lpstr>
      <vt:lpstr>Times New Roman</vt:lpstr>
      <vt:lpstr>Тема Office</vt:lpstr>
      <vt:lpstr>Polytech_theme</vt:lpstr>
      <vt:lpstr>Работа системы теплоснабжения с проектным графиком     150-70°С при пониженном температурном графике 110-70°С</vt:lpstr>
      <vt:lpstr>Характеристика системы теплоснабжения</vt:lpstr>
      <vt:lpstr>     Модельная задача №1 Снижение температуры воздуха в помещениях при круглосуточном сохранении расчетного воздухообмена  Система уравнений  для проектной работы Q’0.p=k’пFt’0=G’0c(’01-’02)=G’пc(’03-’02)=k’здA(tв.р-tн.0) для пониженной температуры 01=110°С Q0.p=kпFt0=G0c(01-02)=Gпc(03-02)=k’здA(tв-tн.0) t0=0,5(03+02)-tв; t’0=0,5(’03+’02)-tв.p;  G’п=G’0(1+up)=Gп=G0(1+up); k’п=В(t’0)n; kп=В(t0)n;  n=0,3.  Результаты решения Q0.p/Q’0.p=0,75; tв=7,5°С;  01=110°С; 02=50°С; 03=69°С.      </vt:lpstr>
      <vt:lpstr>   Модельная задача №2 Увеличение расхода сетевой воды при круглосуточном сохранении расчетного воздухообмена и расчетной температуры воздуха в помещениях   Система уравнений  для проектной работы Q’0.p=k’пFt’0=G’0c(’01-’02)=G’пc(’03-’02)=k’здA(tв.р-tн.0) для пониженной температуры 01=110°С Q’0.p=Q0.p=kпFt0=G0c(01-02)=Gпc(03-02)=k’здA(tв.р-tн.0) t0=0,5(03+02)-tв.р; t’0=0,5(’03+’02)-tв.p;  G’п=G’0(1+up); Gп=G0(1+up); k’п=В(t’0)n; kп=В(t0)n;  n=0,3.  Результаты решения G0/G’0=2,46; tв=18°С;  01=110°С; 02=77,4°С; 03=87,6°С.    </vt:lpstr>
      <vt:lpstr> Модельная задача №3 Снижение нагрузки отопления за счет уменьшения кратности воздухообмена при сохранении расчетной температуры воздуха в помещениях   Система уравнений  для проектной работы Q’0.p=k’пFt’0=G’0c(’01-’02)=Gпc(’03-’02)=k’здA(tв.р-tн.0) для пониженной температуры 01=110°С Q0.p=kпFt0=G0c(01-02)=Gпc(03-02)=kздA(tв.р-tн.0) t0=0,5(03+02)-tв.р; t’0=0,5(’03+’02)-tв.p;  G’п=G’0(1+up)=Gп=G0(1+up); k’п=В(t’0)n; kп=В(t0)n;  n=0,3.  Результаты решения Q0.p/Q’0.p=0,665; tв=18°С;  01=110°С; 02=56,8°С; 03=73,4°С.  </vt:lpstr>
      <vt:lpstr> Модельная задача №4 Увеличение расхода сетевой воды в соответствии с запасом сетевых насосов по производительности, снижение воздухообмена, сохранение расчетной температуры воздуха помещений  Система уравнений  для проектной работы Q’0.p=k’пFt’0=G’0c(’01-’02)=G’пc(’03-’02)=k’здA(tв.р-tн.0) для пониженной температуры 01=110°С Q’0.p=Q0.p=kпFt0=G0c(01-02)=Gпc(03-02)=kздA(tв.р-tн.0) t0=0,5(03+02)-tв.р; t’0=0,5(’03+’02)-tв.p;  G’п=G’0(1+up); Gп=G0(1+up); k’п=В(t’0)n; kп=В(t0)n;  n=0,3. G0/G’0=1,35  Результаты решения Q0.p/Q’0.p=0,777; tв=18°С;  01=110°С; 02=63,9°С; 03=78,3°С.   </vt:lpstr>
      <vt:lpstr>   Тепловые потери, связанные с нормативным воздухообменом помещений  Состав тепловых потерь, определяющих нагрузку систем отопления kзд=kн.огр+kвент,             kвент ~ nв nв – кратность воздухообмена, nв=Lвент/Vот, ч-1 для жилых зданий постройки 80-х…90-х годов  доля вентиляции в нагрузке отопления 40-45% (nв=1,0 ч-1) для жилых зданий постройки 2000-х годов  доля вентиляции в нагрузке отопления 50-55% (nв=1,0 ч-1)  По СНиП 23-02-2003 (СП 50.13330.2012) “Тепловая защита зданий” для жилых зданий nв=3Ажzвент/(0,85Vот168)=3Аж/(0,85Vот),  то есть  zвент=168 час/нед.  Аж – площадь спален, детских, гостиных, библиотек,  столовых, кухонь-столовых для общественных и административных зданий nв=(4…10)Арzвент/(0,85Vот168),      zвент=56…84 час/нед.     </vt:lpstr>
      <vt:lpstr>   Нормы воздухообмена    СНиП 23-02-2003 (СП 50.13330.2012)  “Тепловая защита зданий”  средняя кратность воздухообмена за отоп. п. nв0,7-1,0 ч-1 СТО НПО АВОК 2.1-2008, СТО СРО НП СПАС-05-2013 “Энергосбережение в зданиях. Расчет и проектирование систем вентиляции жилых многоквартирных зданий” в режиме обслуживания nв=0,35…0,5 ч-1 в нерабочем режиме nв=0,1…0,2 ч-1 Аж – не включает площадь кухонь, столовых, санузлов среднесуточное значение не более nв=0,35 ч-1. Изменение nв с 1,0 до 0,35 ч-1 приводит  к снижению мощности системы отопления на 29%.  В задаче №3 tв=18°C обеспечивается при снижении мощности системы отопления на 33%, в задаче №4 на 22%.      </vt:lpstr>
      <vt:lpstr>Спасибо за внимание!</vt:lpstr>
      <vt:lpstr>СП 54.13330.2016. “Здания жилые многоквартирные.  Правила проектирования” (действующий)</vt:lpstr>
      <vt:lpstr>СТО СРО НП СПАС-05-2013 “РАСЧЕТ И ПРОЕКТИРОВАНИЕ СИСТЕМ ВЕНТИЛЯЦИИ ЖИЛЫХ МНОГОКВАРТИРНЫХ  ЗДАНИЙ” </vt:lpstr>
      <vt:lpstr>          В режиме обслуживания для 3-х комнатной квартиры с 3-мя жильцами nв=0,5 ч-1 ; в нерабочем режиме nв=0,1 ч-1, среднесут. значение nв0,35 ч-1.  </vt:lpstr>
      <vt:lpstr> Влияние неравномерности использования систем вентиляции  1. Наличие режима обслуживания и нерабочего режима одного помещения приводит к снижению проектной кратности  воздухообмена с 0,7…1,0 до 0,35 ч-1.  2. Независимое использование вентиляции помещений разных зданий приводит к необходимости учета часовой неравномерности по аналогии с нагрузкой ГВС kвент.ср=kвент/kчас.неравн.,       kчас.неравн.2.  3. Для теплового источника реальная расчетная нагрузка отопления должна снижаться в сравнении с проектной со 100% до 55+450,35/0,7/2=66%. </vt:lpstr>
      <vt:lpstr>Работа системы отопления с элеваторным смешением в нерасчетных режимах       </vt:lpstr>
      <vt:lpstr>Зависимость коффициента смешения от сопротивления контура системы отопления</vt:lpstr>
      <vt:lpstr>Зависимости характерных температур от относительного сопротивления контура системы</vt:lpstr>
      <vt:lpstr>Зависимость мощности системы отопления от сопротивления контура системы отопления</vt:lpstr>
      <vt:lpstr>Выводы   1. Для формирования температурного графика системы теплоснабжения необходимо определить среднюю расчетную нагрузку систем отопления в старых и новых зданиях с учетом актуальных норм воздухообмена, длительности режимов обслуживания и нерабочих режимов помещений, неодновременности работы систем вентиляции. Величина нагрузки отопления для режима обслуживания помещений близка к заявленным нагрузкам, средняя расчетная нагрузка отопления снизится в сравнении с ней на 30%.  2. На основе уточненной общей средней нагрузки отопления для теплового источника необходимо определить новый пониженный температурный график для существующей системы теплоснабжения, обеспечивающий расчетные температуры в помещениях при температуре холодной 5-дневки. Ожидаемый ориентировочный график 110-60°С.  3. Методику определения параметров пониженного температурного графика необходимо оформить в виде СТО заинтересованных организаций Санкт-Петербурга.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DAV</dc:creator>
  <cp:lastModifiedBy>user</cp:lastModifiedBy>
  <cp:revision>183</cp:revision>
  <cp:lastPrinted>2018-06-26T08:42:40Z</cp:lastPrinted>
  <dcterms:created xsi:type="dcterms:W3CDTF">2018-05-28T14:40:43Z</dcterms:created>
  <dcterms:modified xsi:type="dcterms:W3CDTF">2018-06-26T08:52:15Z</dcterms:modified>
</cp:coreProperties>
</file>