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63" r:id="rId7"/>
    <p:sldId id="273" r:id="rId8"/>
    <p:sldId id="264" r:id="rId9"/>
    <p:sldId id="274" r:id="rId10"/>
    <p:sldId id="275" r:id="rId11"/>
    <p:sldId id="265" r:id="rId12"/>
    <p:sldId id="276" r:id="rId13"/>
    <p:sldId id="268" r:id="rId14"/>
    <p:sldId id="277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434343"/>
    <a:srgbClr val="37B34A"/>
    <a:srgbClr val="21A649"/>
    <a:srgbClr val="276D3F"/>
    <a:srgbClr val="4D7D3F"/>
    <a:srgbClr val="09A14D"/>
    <a:srgbClr val="067639"/>
    <a:srgbClr val="078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3"/>
    <p:restoredTop sz="94495"/>
  </p:normalViewPr>
  <p:slideViewPr>
    <p:cSldViewPr snapToGrid="0" snapToObjects="1">
      <p:cViewPr varScale="1">
        <p:scale>
          <a:sx n="110" d="100"/>
          <a:sy n="110" d="100"/>
        </p:scale>
        <p:origin x="17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7" d="100"/>
          <a:sy n="87" d="100"/>
        </p:scale>
        <p:origin x="1624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87DE-3F12-D74A-8FD6-D6755CBC1A56}" type="datetimeFigureOut">
              <a:rPr lang="ru-RU" smtClean="0"/>
              <a:t>26.06.18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A7856-9170-C642-98B0-85246FD9B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7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24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2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3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2141316"/>
            <a:ext cx="9144000" cy="24538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6524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1138"/>
            <a:ext cx="7772400" cy="41668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417111F3-19CC-A94E-B0FD-1989B44291B9}" type="datetime1">
              <a:rPr lang="ru-RU" smtClean="0"/>
              <a:t>26.06.18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38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1944546"/>
            <a:ext cx="9144000" cy="30441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74EEDE86-207E-BA4C-83D4-5CE763B6EBC8}" type="datetime1">
              <a:rPr lang="ru-RU" smtClean="0"/>
              <a:t>26.06.18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39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421149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A01A9D32-9F01-6440-A725-541402382076}" type="datetime1">
              <a:rPr lang="ru-RU" smtClean="0"/>
              <a:t>26.06.18</a:t>
            </a:fld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9144000" cy="6882999"/>
          </a:xfrm>
          <a:prstGeom prst="rect">
            <a:avLst/>
          </a:prstGeom>
          <a:solidFill>
            <a:srgbClr val="43434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bg1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9144000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944547"/>
            <a:ext cx="9144000" cy="20602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201896"/>
            <a:ext cx="7772400" cy="151357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0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ая_страница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3" y="868102"/>
            <a:ext cx="8289563" cy="5208607"/>
          </a:xfrm>
          <a:effectLst>
            <a:outerShdw blurRad="50800" dist="50800" dir="5400000" algn="ctr" rotWithShape="0">
              <a:srgbClr val="EBEBEB"/>
            </a:outerShdw>
          </a:effectLst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8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2_колонки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03024" y="863590"/>
            <a:ext cx="4111826" cy="5313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863590"/>
            <a:ext cx="4063437" cy="5313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7FBE-727B-D24A-B2F7-F1C6B17C32AD}" type="datetime1">
              <a:rPr lang="ru-RU" smtClean="0"/>
              <a:t>26.06.18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091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483673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8EF89B46-E882-AD4D-B512-49726B71C43E}" type="datetime1">
              <a:rPr lang="ru-RU" smtClean="0"/>
              <a:t>26.06.18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483676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4952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-249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24" y="172228"/>
            <a:ext cx="1136409" cy="23323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942456" y="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5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за_вним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95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669A4-D85B-7842-96D8-59D9CC4B44DF}" type="datetime1">
              <a:rPr lang="ru-RU" smtClean="0"/>
              <a:t>26.06.18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6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4" r:id="rId3"/>
    <p:sldLayoutId id="2147483677" r:id="rId4"/>
    <p:sldLayoutId id="2147483662" r:id="rId5"/>
    <p:sldLayoutId id="2147483676" r:id="rId6"/>
    <p:sldLayoutId id="2147483667" r:id="rId7"/>
    <p:sldLayoutId id="2147483672" r:id="rId8"/>
    <p:sldLayoutId id="2147483678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1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67.tiff"/><Relationship Id="rId4" Type="http://schemas.openxmlformats.org/officeDocument/2006/relationships/image" Target="../media/image6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iff"/><Relationship Id="rId2" Type="http://schemas.openxmlformats.org/officeDocument/2006/relationships/image" Target="../media/image71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tiff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iff"/><Relationship Id="rId13" Type="http://schemas.openxmlformats.org/officeDocument/2006/relationships/image" Target="../media/image9.png"/><Relationship Id="rId18" Type="http://schemas.openxmlformats.org/officeDocument/2006/relationships/image" Target="../media/image2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12" Type="http://schemas.openxmlformats.org/officeDocument/2006/relationships/image" Target="../media/image12.png"/><Relationship Id="rId17" Type="http://schemas.openxmlformats.org/officeDocument/2006/relationships/image" Target="../media/image47.jpeg"/><Relationship Id="rId2" Type="http://schemas.openxmlformats.org/officeDocument/2006/relationships/image" Target="../media/image36.pn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tiff"/><Relationship Id="rId11" Type="http://schemas.openxmlformats.org/officeDocument/2006/relationships/image" Target="../media/image11.png"/><Relationship Id="rId5" Type="http://schemas.openxmlformats.org/officeDocument/2006/relationships/image" Target="../media/image39.png"/><Relationship Id="rId15" Type="http://schemas.openxmlformats.org/officeDocument/2006/relationships/image" Target="../media/image45.png"/><Relationship Id="rId10" Type="http://schemas.openxmlformats.org/officeDocument/2006/relationships/image" Target="../media/image10.jpeg"/><Relationship Id="rId19" Type="http://schemas.openxmlformats.org/officeDocument/2006/relationships/image" Target="../media/image48.jpeg"/><Relationship Id="rId4" Type="http://schemas.openxmlformats.org/officeDocument/2006/relationships/image" Target="../media/image38.tiff"/><Relationship Id="rId9" Type="http://schemas.openxmlformats.org/officeDocument/2006/relationships/image" Target="../media/image43.png"/><Relationship Id="rId1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1.png"/><Relationship Id="rId7" Type="http://schemas.openxmlformats.org/officeDocument/2006/relationships/image" Target="../media/image5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tiff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tiff"/><Relationship Id="rId4" Type="http://schemas.openxmlformats.org/officeDocument/2006/relationships/image" Target="../media/image42.tiff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Повышение надежности </a:t>
            </a:r>
            <a:r>
              <a:rPr lang="ru-RU" dirty="0" smtClean="0"/>
              <a:t>трубопроводов </a:t>
            </a:r>
            <a:r>
              <a:rPr lang="ru-RU" dirty="0"/>
              <a:t>за счет применения перспективных методов защиты от коррозии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85800" y="3715474"/>
            <a:ext cx="7772400" cy="75235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Директор научно-исследовательского образовательного центра </a:t>
            </a:r>
            <a:r>
              <a:rPr lang="ru-RU" dirty="0" smtClean="0"/>
              <a:t>«</a:t>
            </a:r>
            <a:r>
              <a:rPr lang="ru-RU" dirty="0" err="1"/>
              <a:t>Везерфорд</a:t>
            </a:r>
            <a:r>
              <a:rPr lang="ru-RU" dirty="0"/>
              <a:t>-Политехник»,  </a:t>
            </a:r>
            <a:r>
              <a:rPr lang="ru-RU" dirty="0" err="1"/>
              <a:t>СПбПУ</a:t>
            </a:r>
            <a:endParaRPr lang="ru-RU" dirty="0"/>
          </a:p>
          <a:p>
            <a:r>
              <a:rPr lang="ru-RU" dirty="0" err="1"/>
              <a:t>Альхименко</a:t>
            </a:r>
            <a:r>
              <a:rPr lang="ru-RU" dirty="0"/>
              <a:t> А. А.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0C8D3-E9FB-D345-82B3-0787ACCF83AE}" type="datetime1">
              <a:rPr lang="ru-RU" smtClean="0"/>
              <a:t>26.06.18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80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D87F8D6-F460-C54A-9476-F59EA66FAA96}"/>
              </a:ext>
            </a:extLst>
          </p:cNvPr>
          <p:cNvSpPr/>
          <p:nvPr/>
        </p:nvSpPr>
        <p:spPr>
          <a:xfrm>
            <a:off x="182859" y="3647158"/>
            <a:ext cx="8759286" cy="917602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81D17F5-0112-C34A-BFD5-65C647162152}"/>
              </a:ext>
            </a:extLst>
          </p:cNvPr>
          <p:cNvSpPr/>
          <p:nvPr/>
        </p:nvSpPr>
        <p:spPr>
          <a:xfrm>
            <a:off x="182859" y="1978222"/>
            <a:ext cx="8759286" cy="917602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D38F30-FCA8-2341-BE68-1B4D28D6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86" y="923860"/>
            <a:ext cx="7111021" cy="1577293"/>
          </a:xfrm>
        </p:spPr>
        <p:txBody>
          <a:bodyPr>
            <a:normAutofit/>
          </a:bodyPr>
          <a:lstStyle/>
          <a:p>
            <a:pPr algn="ctr"/>
            <a:r>
              <a:rPr lang="ru-RU" sz="2800" b="0" u="sng" dirty="0"/>
              <a:t>ОСНОВНЫЕ ФАКТОРЫ НАДЕЖНОСТИ</a:t>
            </a:r>
            <a:r>
              <a:rPr lang="ru-RU" sz="3600" i="1" dirty="0"/>
              <a:t/>
            </a:r>
            <a:br>
              <a:rPr lang="ru-RU" sz="3600" i="1" dirty="0"/>
            </a:br>
            <a:endParaRPr lang="ru-RU" sz="3600" i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F503D01-F347-6944-8D01-2440AFEC8A5F}"/>
              </a:ext>
            </a:extLst>
          </p:cNvPr>
          <p:cNvSpPr/>
          <p:nvPr/>
        </p:nvSpPr>
        <p:spPr>
          <a:xfrm>
            <a:off x="2649223" y="2138253"/>
            <a:ext cx="4856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1. Выбор материала трубопровода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E61E86-FB8E-8E4C-99AC-9A4BFEEF3826}"/>
              </a:ext>
            </a:extLst>
          </p:cNvPr>
          <p:cNvSpPr/>
          <p:nvPr/>
        </p:nvSpPr>
        <p:spPr>
          <a:xfrm>
            <a:off x="2649223" y="2974153"/>
            <a:ext cx="2759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2. Выбор покрытия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F682453-F5FF-E946-A212-265C8AA3B227}"/>
              </a:ext>
            </a:extLst>
          </p:cNvPr>
          <p:cNvSpPr/>
          <p:nvPr/>
        </p:nvSpPr>
        <p:spPr>
          <a:xfrm>
            <a:off x="2649223" y="3810053"/>
            <a:ext cx="4488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3. Подбор ингибитора коррозии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5FBA85-69AD-8149-A5E5-B220E9DE4D35}"/>
              </a:ext>
            </a:extLst>
          </p:cNvPr>
          <p:cNvSpPr/>
          <p:nvPr/>
        </p:nvSpPr>
        <p:spPr>
          <a:xfrm>
            <a:off x="2649223" y="4645953"/>
            <a:ext cx="408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4. Электрохимическая защита</a:t>
            </a:r>
          </a:p>
        </p:txBody>
      </p:sp>
    </p:spTree>
    <p:extLst>
      <p:ext uri="{BB962C8B-B14F-4D97-AF65-F5344CB8AC3E}">
        <p14:creationId xmlns:p14="http://schemas.microsoft.com/office/powerpoint/2010/main" val="337180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3D57AA5C-DD83-FA40-8790-4449D476656A}"/>
              </a:ext>
            </a:extLst>
          </p:cNvPr>
          <p:cNvSpPr/>
          <p:nvPr/>
        </p:nvSpPr>
        <p:spPr>
          <a:xfrm>
            <a:off x="1942456" y="1769270"/>
            <a:ext cx="7201545" cy="1530455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63A7700-8A93-A34D-97DF-4B1E94537E3B}"/>
              </a:ext>
            </a:extLst>
          </p:cNvPr>
          <p:cNvSpPr/>
          <p:nvPr/>
        </p:nvSpPr>
        <p:spPr>
          <a:xfrm>
            <a:off x="162644" y="788518"/>
            <a:ext cx="7670715" cy="917602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E5A578D4-1831-7C47-82C5-0CF67910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Ингибирование</a:t>
            </a:r>
            <a:endParaRPr lang="ru-RU" dirty="0"/>
          </a:p>
        </p:txBody>
      </p:sp>
      <p:pic>
        <p:nvPicPr>
          <p:cNvPr id="28" name="Picture 35">
            <a:extLst>
              <a:ext uri="{FF2B5EF4-FFF2-40B4-BE49-F238E27FC236}">
                <a16:creationId xmlns="" xmlns:a16="http://schemas.microsoft.com/office/drawing/2014/main" id="{7F9B739C-6154-2243-9C26-2B247A2D6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646" y="3824803"/>
            <a:ext cx="2615665" cy="211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Заголовок 1">
            <a:extLst>
              <a:ext uri="{FF2B5EF4-FFF2-40B4-BE49-F238E27FC236}">
                <a16:creationId xmlns="" xmlns:a16="http://schemas.microsoft.com/office/drawing/2014/main" id="{41941933-6836-9547-9167-5822BEC43508}"/>
              </a:ext>
            </a:extLst>
          </p:cNvPr>
          <p:cNvSpPr txBox="1">
            <a:spLocks/>
          </p:cNvSpPr>
          <p:nvPr/>
        </p:nvSpPr>
        <p:spPr>
          <a:xfrm>
            <a:off x="-246519" y="5967150"/>
            <a:ext cx="3433994" cy="6436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400" i="1" dirty="0" err="1"/>
              <a:t>Потенциостат</a:t>
            </a:r>
            <a:r>
              <a:rPr lang="ru-RU" sz="1400" i="1" dirty="0"/>
              <a:t> </a:t>
            </a:r>
            <a:r>
              <a:rPr lang="en-US" sz="1400" i="1" dirty="0"/>
              <a:t>Versa</a:t>
            </a:r>
            <a:r>
              <a:rPr lang="ru-RU" sz="1400" i="1" dirty="0"/>
              <a:t/>
            </a:r>
            <a:br>
              <a:rPr lang="ru-RU" sz="1400" i="1" dirty="0"/>
            </a:br>
            <a:endParaRPr lang="ru-RU" sz="1400" i="1" dirty="0"/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4B6C95EA-A44E-C848-8C2A-95766C030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485" y="3824803"/>
            <a:ext cx="2821730" cy="211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Заголовок 1">
            <a:extLst>
              <a:ext uri="{FF2B5EF4-FFF2-40B4-BE49-F238E27FC236}">
                <a16:creationId xmlns="" xmlns:a16="http://schemas.microsoft.com/office/drawing/2014/main" id="{4A4D0A47-4C84-FE45-BDD5-1007D339ECAE}"/>
              </a:ext>
            </a:extLst>
          </p:cNvPr>
          <p:cNvSpPr txBox="1">
            <a:spLocks/>
          </p:cNvSpPr>
          <p:nvPr/>
        </p:nvSpPr>
        <p:spPr>
          <a:xfrm>
            <a:off x="2904485" y="5967150"/>
            <a:ext cx="2786934" cy="643642"/>
          </a:xfrm>
          <a:prstGeom prst="rect">
            <a:avLst/>
          </a:prstGeom>
        </p:spPr>
        <p:txBody>
          <a:bodyPr anchor="ctr" anchorCtr="1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3600" i="1" dirty="0"/>
              <a:t>Коррозионный стенд «</a:t>
            </a:r>
            <a:r>
              <a:rPr lang="en-US" sz="3600" i="1" dirty="0" err="1"/>
              <a:t>Cortest</a:t>
            </a:r>
            <a:r>
              <a:rPr lang="ru-RU" sz="3600" i="1" dirty="0"/>
              <a:t>»</a:t>
            </a:r>
            <a:br>
              <a:rPr lang="ru-RU" sz="3600" i="1" dirty="0"/>
            </a:br>
            <a:endParaRPr lang="ru-RU" sz="3600" i="1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FD9F339C-E8E8-1148-91A8-3F1CDF40091C}"/>
              </a:ext>
            </a:extLst>
          </p:cNvPr>
          <p:cNvSpPr/>
          <p:nvPr/>
        </p:nvSpPr>
        <p:spPr>
          <a:xfrm>
            <a:off x="162645" y="737182"/>
            <a:ext cx="85299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Ингибирование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- замедление течения, или полное прекращение коррозионных процессов, посредством введения реагентов в эксплуатационную среду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FD46061F-56C1-9D42-A37C-B8768E0F9305}"/>
              </a:ext>
            </a:extLst>
          </p:cNvPr>
          <p:cNvSpPr/>
          <p:nvPr/>
        </p:nvSpPr>
        <p:spPr>
          <a:xfrm>
            <a:off x="1051561" y="1708754"/>
            <a:ext cx="813316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В центре освоены многие методы коррозионных, электрохимических исследований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 c 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целью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  <a:endParaRPr lang="ru-RU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r"/>
            <a:endParaRPr lang="en-US" sz="8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 algn="r">
              <a:buFontTx/>
              <a:buChar char="-"/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определения типа ингибитора для определенных материалов и эксплуатационных сред,</a:t>
            </a:r>
          </a:p>
          <a:p>
            <a:pPr marL="285750" indent="-285750" algn="r">
              <a:buFontTx/>
              <a:buChar char="-"/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определения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оптимальной концентрации ингибитора</a:t>
            </a:r>
          </a:p>
          <a:p>
            <a:pPr algn="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450E2E85-2069-7244-80DF-82B30F30B1EC}"/>
              </a:ext>
            </a:extLst>
          </p:cNvPr>
          <p:cNvSpPr/>
          <p:nvPr/>
        </p:nvSpPr>
        <p:spPr>
          <a:xfrm>
            <a:off x="6356105" y="3595233"/>
            <a:ext cx="17702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Заказчики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9" name="Picture 46" descr="http://agassigroup.ru/attachments/Image/7822248.7hdzec7fv1.jpg?template=generic">
            <a:extLst>
              <a:ext uri="{FF2B5EF4-FFF2-40B4-BE49-F238E27FC236}">
                <a16:creationId xmlns="" xmlns:a16="http://schemas.microsoft.com/office/drawing/2014/main" id="{FD1DC178-DDEA-7342-9A4A-F6D08720B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3015" y="4400082"/>
            <a:ext cx="749582" cy="64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AB0EDE89-3AE5-FB4A-B228-2B673CE1C8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260" y="5284599"/>
            <a:ext cx="1994121" cy="682551"/>
          </a:xfrm>
          <a:prstGeom prst="rect">
            <a:avLst/>
          </a:prstGeom>
        </p:spPr>
      </p:pic>
      <p:pic>
        <p:nvPicPr>
          <p:cNvPr id="41" name="Picture 6" descr="https://yugarus.ru/upload/iblock/3ae/gazpromnefti40a205l.jpg">
            <a:extLst>
              <a:ext uri="{FF2B5EF4-FFF2-40B4-BE49-F238E27FC236}">
                <a16:creationId xmlns="" xmlns:a16="http://schemas.microsoft.com/office/drawing/2014/main" id="{E1E8023C-A117-714F-82D9-7503621E3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9657" y="4395804"/>
            <a:ext cx="981294" cy="54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1">
            <a:extLst>
              <a:ext uri="{FF2B5EF4-FFF2-40B4-BE49-F238E27FC236}">
                <a16:creationId xmlns="" xmlns:a16="http://schemas.microsoft.com/office/drawing/2014/main" id="{C1A4EC4C-9906-1B4C-8165-BA498E89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92" y="4369108"/>
            <a:ext cx="678826" cy="56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C26319E4-803D-6047-8A37-9CF0BB1C21AE}"/>
              </a:ext>
            </a:extLst>
          </p:cNvPr>
          <p:cNvCxnSpPr>
            <a:cxnSpLocks/>
          </p:cNvCxnSpPr>
          <p:nvPr/>
        </p:nvCxnSpPr>
        <p:spPr>
          <a:xfrm>
            <a:off x="5882640" y="3595233"/>
            <a:ext cx="0" cy="2347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51E78099-A96E-2D4E-9FF7-72ECFF63186A}"/>
              </a:ext>
            </a:extLst>
          </p:cNvPr>
          <p:cNvCxnSpPr>
            <a:cxnSpLocks/>
          </p:cNvCxnSpPr>
          <p:nvPr/>
        </p:nvCxnSpPr>
        <p:spPr>
          <a:xfrm>
            <a:off x="2667000" y="3595233"/>
            <a:ext cx="4861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513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D87F8D6-F460-C54A-9476-F59EA66FAA96}"/>
              </a:ext>
            </a:extLst>
          </p:cNvPr>
          <p:cNvSpPr/>
          <p:nvPr/>
        </p:nvSpPr>
        <p:spPr>
          <a:xfrm>
            <a:off x="182859" y="3582084"/>
            <a:ext cx="8759286" cy="917602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81D17F5-0112-C34A-BFD5-65C647162152}"/>
              </a:ext>
            </a:extLst>
          </p:cNvPr>
          <p:cNvSpPr/>
          <p:nvPr/>
        </p:nvSpPr>
        <p:spPr>
          <a:xfrm>
            <a:off x="182859" y="1978222"/>
            <a:ext cx="8759286" cy="917602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D38F30-FCA8-2341-BE68-1B4D28D6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86" y="923860"/>
            <a:ext cx="7111021" cy="1577293"/>
          </a:xfrm>
        </p:spPr>
        <p:txBody>
          <a:bodyPr>
            <a:normAutofit/>
          </a:bodyPr>
          <a:lstStyle/>
          <a:p>
            <a:pPr algn="ctr"/>
            <a:r>
              <a:rPr lang="ru-RU" sz="2800" b="0" u="sng" dirty="0"/>
              <a:t>ОСНОВНЫЕ ФАКТОРЫ НАДЕЖНОСТИ</a:t>
            </a:r>
            <a:r>
              <a:rPr lang="ru-RU" sz="3600" i="1" dirty="0"/>
              <a:t/>
            </a:r>
            <a:br>
              <a:rPr lang="ru-RU" sz="3600" i="1" dirty="0"/>
            </a:br>
            <a:endParaRPr lang="ru-RU" sz="3600" i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F503D01-F347-6944-8D01-2440AFEC8A5F}"/>
              </a:ext>
            </a:extLst>
          </p:cNvPr>
          <p:cNvSpPr/>
          <p:nvPr/>
        </p:nvSpPr>
        <p:spPr>
          <a:xfrm>
            <a:off x="2649223" y="2138253"/>
            <a:ext cx="4856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1. Выбор материала трубопровода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E61E86-FB8E-8E4C-99AC-9A4BFEEF3826}"/>
              </a:ext>
            </a:extLst>
          </p:cNvPr>
          <p:cNvSpPr/>
          <p:nvPr/>
        </p:nvSpPr>
        <p:spPr>
          <a:xfrm>
            <a:off x="2649223" y="2974153"/>
            <a:ext cx="2759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2. Выбор покрытия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F682453-F5FF-E946-A212-265C8AA3B227}"/>
              </a:ext>
            </a:extLst>
          </p:cNvPr>
          <p:cNvSpPr/>
          <p:nvPr/>
        </p:nvSpPr>
        <p:spPr>
          <a:xfrm>
            <a:off x="2649223" y="3810053"/>
            <a:ext cx="4395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3. Подбор ингибитора коррозии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5FBA85-69AD-8149-A5E5-B220E9DE4D35}"/>
              </a:ext>
            </a:extLst>
          </p:cNvPr>
          <p:cNvSpPr/>
          <p:nvPr/>
        </p:nvSpPr>
        <p:spPr>
          <a:xfrm>
            <a:off x="2649223" y="4645953"/>
            <a:ext cx="464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4. Электрохимическая защита</a:t>
            </a:r>
          </a:p>
        </p:txBody>
      </p:sp>
    </p:spTree>
    <p:extLst>
      <p:ext uri="{BB962C8B-B14F-4D97-AF65-F5344CB8AC3E}">
        <p14:creationId xmlns:p14="http://schemas.microsoft.com/office/powerpoint/2010/main" val="965150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B9A2D592-3307-9D48-A228-60BD1FD8DBBB}"/>
              </a:ext>
            </a:extLst>
          </p:cNvPr>
          <p:cNvSpPr/>
          <p:nvPr/>
        </p:nvSpPr>
        <p:spPr>
          <a:xfrm>
            <a:off x="0" y="3446164"/>
            <a:ext cx="4053840" cy="2070982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AD796E4F-8895-A64E-91A2-5F421C4D836A}"/>
              </a:ext>
            </a:extLst>
          </p:cNvPr>
          <p:cNvSpPr/>
          <p:nvPr/>
        </p:nvSpPr>
        <p:spPr>
          <a:xfrm>
            <a:off x="4598669" y="5286618"/>
            <a:ext cx="4545331" cy="870342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ECBDDB07-5565-0245-8399-08006554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Электрохимическая защита</a:t>
            </a:r>
            <a:endParaRPr lang="ru-RU" dirty="0"/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53264C9F-F905-C245-A270-B5F26ED73132}"/>
              </a:ext>
            </a:extLst>
          </p:cNvPr>
          <p:cNvSpPr txBox="1">
            <a:spLocks/>
          </p:cNvSpPr>
          <p:nvPr/>
        </p:nvSpPr>
        <p:spPr>
          <a:xfrm>
            <a:off x="426699" y="1025529"/>
            <a:ext cx="5638821" cy="111610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pPr algn="ctr"/>
            <a:endParaRPr lang="ru-RU" sz="1600" i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C477383-EE2F-9C42-8915-2D1FD1852C46}"/>
              </a:ext>
            </a:extLst>
          </p:cNvPr>
          <p:cNvSpPr/>
          <p:nvPr/>
        </p:nvSpPr>
        <p:spPr>
          <a:xfrm>
            <a:off x="295347" y="855113"/>
            <a:ext cx="87592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0000"/>
                </a:solidFill>
                <a:latin typeface="Helvetica" pitchFamily="2" charset="0"/>
              </a:rPr>
              <a:t>Э</a:t>
            </a:r>
            <a:r>
              <a:rPr lang="ru-RU" i="1" dirty="0" smtClean="0">
                <a:solidFill>
                  <a:srgbClr val="000000"/>
                </a:solidFill>
                <a:latin typeface="Helvetica" pitchFamily="2" charset="0"/>
              </a:rPr>
              <a:t>ффективный </a:t>
            </a:r>
            <a:r>
              <a:rPr lang="ru-RU" i="1" dirty="0">
                <a:solidFill>
                  <a:srgbClr val="000000"/>
                </a:solidFill>
                <a:latin typeface="Helvetica" pitchFamily="2" charset="0"/>
              </a:rPr>
              <a:t>способ защиты от электрохимической коррозии. Надежно защищает изделие, предупреждая разрушение подземных трубопроводов, днищ судов, различных резервуаров</a:t>
            </a:r>
            <a:endParaRPr lang="ru-RU" i="1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05C27AB9-C8BB-A146-9BB1-DDC88F41A36C}"/>
              </a:ext>
            </a:extLst>
          </p:cNvPr>
          <p:cNvSpPr/>
          <p:nvPr/>
        </p:nvSpPr>
        <p:spPr>
          <a:xfrm>
            <a:off x="426697" y="2141634"/>
            <a:ext cx="85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Титан-</a:t>
            </a:r>
            <a:r>
              <a:rPr lang="ru-RU" sz="2800" b="1" i="1" dirty="0" err="1"/>
              <a:t>диоксидмарганцевый</a:t>
            </a:r>
            <a:r>
              <a:rPr lang="ru-RU" sz="2800" b="1" i="1" dirty="0"/>
              <a:t> анодный заземлитель</a:t>
            </a:r>
            <a:r>
              <a:rPr lang="ru-RU" sz="2800" i="1" dirty="0"/>
              <a:t>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C23FD4B-7442-9440-BC40-5371163C0181}"/>
              </a:ext>
            </a:extLst>
          </p:cNvPr>
          <p:cNvSpPr/>
          <p:nvPr/>
        </p:nvSpPr>
        <p:spPr>
          <a:xfrm>
            <a:off x="565953" y="2945991"/>
            <a:ext cx="8397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Helvetica" pitchFamily="2" charset="0"/>
              </a:rPr>
              <a:t>В центре разработан перспективный материал анодного заземлителя. </a:t>
            </a:r>
            <a:endParaRPr lang="ru-RU" i="1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E04DCDCC-DF5E-F048-807C-DE5D2AA133C9}"/>
              </a:ext>
            </a:extLst>
          </p:cNvPr>
          <p:cNvSpPr/>
          <p:nvPr/>
        </p:nvSpPr>
        <p:spPr>
          <a:xfrm>
            <a:off x="565953" y="3450131"/>
            <a:ext cx="3194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000000"/>
                </a:solidFill>
                <a:latin typeface="Helvetica" pitchFamily="2" charset="0"/>
              </a:rPr>
              <a:t>Основные преимущества</a:t>
            </a:r>
            <a:r>
              <a:rPr lang="en-US" b="1" i="1" u="sng" dirty="0">
                <a:solidFill>
                  <a:srgbClr val="000000"/>
                </a:solidFill>
                <a:latin typeface="Helvetica" pitchFamily="2" charset="0"/>
              </a:rPr>
              <a:t>:</a:t>
            </a:r>
            <a:r>
              <a:rPr lang="ru-RU" b="1" i="1" u="sng" dirty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ru-RU" i="1" u="sng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7D8D58F-A347-D645-ABC5-5C9260CE06DC}"/>
              </a:ext>
            </a:extLst>
          </p:cNvPr>
          <p:cNvSpPr/>
          <p:nvPr/>
        </p:nvSpPr>
        <p:spPr>
          <a:xfrm>
            <a:off x="426697" y="5017854"/>
            <a:ext cx="4063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Helvetica" pitchFamily="2" charset="0"/>
              </a:rPr>
              <a:t>3. Более низкая стоимость изготовления, по сравнению с аналогами</a:t>
            </a:r>
            <a:r>
              <a:rPr lang="en-US" sz="1200" dirty="0">
                <a:solidFill>
                  <a:srgbClr val="000000"/>
                </a:solidFill>
                <a:latin typeface="Helvetica" pitchFamily="2" charset="0"/>
              </a:rPr>
              <a:t>;</a:t>
            </a:r>
            <a:endParaRPr lang="ru-RU" sz="120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6F89AC33-9F65-7A4D-9A79-E76ED3D31E1F}"/>
              </a:ext>
            </a:extLst>
          </p:cNvPr>
          <p:cNvSpPr/>
          <p:nvPr/>
        </p:nvSpPr>
        <p:spPr>
          <a:xfrm>
            <a:off x="426699" y="4489996"/>
            <a:ext cx="3901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Helvetica" pitchFamily="2" charset="0"/>
              </a:rPr>
              <a:t>2. Сильно меньший размер изделий, что</a:t>
            </a:r>
            <a:r>
              <a:rPr lang="en-US" sz="12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Helvetica" pitchFamily="2" charset="0"/>
              </a:rPr>
              <a:t>значительно упрощает монтаж</a:t>
            </a:r>
            <a:r>
              <a:rPr lang="en-US" sz="1200" dirty="0">
                <a:solidFill>
                  <a:srgbClr val="000000"/>
                </a:solidFill>
                <a:latin typeface="Helvetica" pitchFamily="2" charset="0"/>
              </a:rPr>
              <a:t>;</a:t>
            </a:r>
            <a:endParaRPr lang="ru-RU" sz="1200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0DBA3CA6-1E2B-5F47-8A68-16D09F194954}"/>
              </a:ext>
            </a:extLst>
          </p:cNvPr>
          <p:cNvSpPr/>
          <p:nvPr/>
        </p:nvSpPr>
        <p:spPr>
          <a:xfrm>
            <a:off x="426700" y="3956465"/>
            <a:ext cx="3901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Helvetica" pitchFamily="2" charset="0"/>
              </a:rPr>
              <a:t>1. Подтвержденная скорость растворения боле чем в 100 раз ниже, чем у аналогов</a:t>
            </a:r>
            <a:r>
              <a:rPr lang="en-US" sz="1200" dirty="0">
                <a:solidFill>
                  <a:srgbClr val="000000"/>
                </a:solidFill>
                <a:latin typeface="Helvetica" pitchFamily="2" charset="0"/>
              </a:rPr>
              <a:t>;</a:t>
            </a:r>
            <a:endParaRPr lang="ru-RU" sz="1200" dirty="0"/>
          </a:p>
        </p:txBody>
      </p:sp>
      <p:pic>
        <p:nvPicPr>
          <p:cNvPr id="36" name="Рисунок 35" descr="https://lh5.googleusercontent.com/2aIqMAcHOF6hgqkDGM5WFRoGzeR4AvvsqPUI8Wl0YMJgwvs_VPhZHEsuPAMqq7u5HAxkWA6x9CMhEhADNcOLORNmC4F5YKEjWZQKzddZ44q4q6h8SKvRBBlSD-30YW4V_92JTsNCfB9tH710NQ">
            <a:extLst>
              <a:ext uri="{FF2B5EF4-FFF2-40B4-BE49-F238E27FC236}">
                <a16:creationId xmlns="" xmlns:a16="http://schemas.microsoft.com/office/drawing/2014/main" id="{5A54756C-897A-EF43-A7DC-79DB1DBFAC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0903" y="3507939"/>
            <a:ext cx="1430428" cy="131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85C74B3F-8C2B-974E-9F64-A83A194BDDD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68" y="5774779"/>
            <a:ext cx="4303322" cy="505336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14EA4B02-4633-7D42-A11C-5E00CF4716A1}"/>
              </a:ext>
            </a:extLst>
          </p:cNvPr>
          <p:cNvSpPr/>
          <p:nvPr/>
        </p:nvSpPr>
        <p:spPr>
          <a:xfrm>
            <a:off x="315302" y="2059580"/>
            <a:ext cx="8759286" cy="824856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B2655E8E-3242-8744-8EB9-2E62EC9E7695}"/>
              </a:ext>
            </a:extLst>
          </p:cNvPr>
          <p:cNvSpPr/>
          <p:nvPr/>
        </p:nvSpPr>
        <p:spPr>
          <a:xfrm>
            <a:off x="5619590" y="4887836"/>
            <a:ext cx="3973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Выдержка в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нефтяном растворителе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EDDA3A30-B735-364F-BC06-DD2BF3C441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573" y="3383015"/>
            <a:ext cx="1300947" cy="1841003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106B72F2-E3E4-BF4C-8184-02499C9F21FD}"/>
              </a:ext>
            </a:extLst>
          </p:cNvPr>
          <p:cNvSpPr/>
          <p:nvPr/>
        </p:nvSpPr>
        <p:spPr>
          <a:xfrm>
            <a:off x="4598669" y="5428451"/>
            <a:ext cx="45453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>
                <a:solidFill>
                  <a:srgbClr val="000000"/>
                </a:solidFill>
                <a:latin typeface="Helvetica" pitchFamily="2" charset="0"/>
              </a:rPr>
              <a:t>В настоящее время успешно пройдены лабораторные испытания. Изготовлена опытная партия и проходит серия ОПИ. </a:t>
            </a:r>
          </a:p>
          <a:p>
            <a:pPr algn="ctr"/>
            <a:r>
              <a:rPr lang="ru-RU" sz="1100" i="1" dirty="0">
                <a:solidFill>
                  <a:srgbClr val="000000"/>
                </a:solidFill>
                <a:latin typeface="Helvetica" pitchFamily="2" charset="0"/>
              </a:rPr>
              <a:t>Предлагаем предоставить образцы </a:t>
            </a:r>
            <a:r>
              <a:rPr lang="ru-RU" sz="1100" i="1" dirty="0" err="1">
                <a:solidFill>
                  <a:srgbClr val="000000"/>
                </a:solidFill>
                <a:latin typeface="Helvetica" pitchFamily="2" charset="0"/>
              </a:rPr>
              <a:t>АнЗаз</a:t>
            </a:r>
            <a:r>
              <a:rPr lang="ru-RU" sz="1100" i="1" dirty="0">
                <a:solidFill>
                  <a:srgbClr val="000000"/>
                </a:solidFill>
                <a:latin typeface="Helvetica" pitchFamily="2" charset="0"/>
              </a:rPr>
              <a:t>, для оценки его работоспособности на объектах ГУП ТЭК.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2184451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0F15B91F-E1B6-2247-BD81-3AD414669AC6}"/>
              </a:ext>
            </a:extLst>
          </p:cNvPr>
          <p:cNvCxnSpPr>
            <a:cxnSpLocks/>
          </p:cNvCxnSpPr>
          <p:nvPr/>
        </p:nvCxnSpPr>
        <p:spPr>
          <a:xfrm>
            <a:off x="0" y="344883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52BC9C47-605E-2F4E-A5B1-974A5D04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161" y="14166"/>
            <a:ext cx="5078830" cy="577942"/>
          </a:xfrm>
        </p:spPr>
        <p:txBody>
          <a:bodyPr>
            <a:normAutofit/>
          </a:bodyPr>
          <a:lstStyle/>
          <a:p>
            <a:r>
              <a:rPr lang="ru-RU" dirty="0" smtClean="0"/>
              <a:t>Опытно-промышленные испытания</a:t>
            </a:r>
            <a:endParaRPr lang="ru-RU" dirty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CF697D12-9D6B-C044-9450-CA049BB761F3}"/>
              </a:ext>
            </a:extLst>
          </p:cNvPr>
          <p:cNvCxnSpPr/>
          <p:nvPr/>
        </p:nvCxnSpPr>
        <p:spPr>
          <a:xfrm>
            <a:off x="4474029" y="577943"/>
            <a:ext cx="0" cy="5855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1EDD450F-7620-504D-9C3C-C1279D947813}"/>
              </a:ext>
            </a:extLst>
          </p:cNvPr>
          <p:cNvSpPr/>
          <p:nvPr/>
        </p:nvSpPr>
        <p:spPr>
          <a:xfrm>
            <a:off x="564977" y="2032774"/>
            <a:ext cx="3419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8435" lvl="0" algn="ctr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Электрохимическая защита обсадных колонн и оборудования системы поддержания пластового давления </a:t>
            </a:r>
            <a:endParaRPr lang="ru-RU" sz="1600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47556AD8-43D3-A940-89EF-CA04C69C1554}"/>
              </a:ext>
            </a:extLst>
          </p:cNvPr>
          <p:cNvSpPr/>
          <p:nvPr/>
        </p:nvSpPr>
        <p:spPr>
          <a:xfrm>
            <a:off x="5068137" y="2358535"/>
            <a:ext cx="3816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8435" lvl="0" algn="ctr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Электрохимическая защита причальных сооружений порта в г. Новороссийск</a:t>
            </a:r>
            <a:endParaRPr lang="ru-RU" sz="1600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331AE779-A294-474C-8A82-D61BBD548CF0}"/>
              </a:ext>
            </a:extLst>
          </p:cNvPr>
          <p:cNvSpPr/>
          <p:nvPr/>
        </p:nvSpPr>
        <p:spPr>
          <a:xfrm>
            <a:off x="0" y="5376773"/>
            <a:ext cx="4499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8435" lvl="0" algn="ctr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600" i="1" dirty="0">
                <a:effectLst/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Электрохимическая защита подземного оборудования добычи и хранения газа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E57096-C09C-3A43-98EB-C79978AC6E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75" y="3729701"/>
            <a:ext cx="2832115" cy="13513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FEA1D8A-A2CE-4B46-8533-D36FEAD69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359" y="761970"/>
            <a:ext cx="2255520" cy="15006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F6D1DE-AB0A-FC4A-9DCD-FE5D61023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07" y="509492"/>
            <a:ext cx="2951480" cy="18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70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95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98614" y="-15021"/>
            <a:ext cx="4954305" cy="577942"/>
          </a:xfrm>
        </p:spPr>
        <p:txBody>
          <a:bodyPr>
            <a:normAutofit/>
          </a:bodyPr>
          <a:lstStyle/>
          <a:p>
            <a:r>
              <a:rPr lang="ru-RU" sz="1600" dirty="0"/>
              <a:t>НИОЦ «</a:t>
            </a:r>
            <a:r>
              <a:rPr lang="ru-RU" sz="1600" dirty="0" err="1"/>
              <a:t>Везерфорд</a:t>
            </a:r>
            <a:r>
              <a:rPr lang="ru-RU" sz="1600" dirty="0"/>
              <a:t>-Политехник»</a:t>
            </a:r>
            <a:endParaRPr lang="ru-RU" sz="1600" b="1" dirty="0"/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5CF9A86D-170C-5547-A6A0-AC20A5EBFB99}"/>
              </a:ext>
            </a:extLst>
          </p:cNvPr>
          <p:cNvSpPr txBox="1">
            <a:spLocks/>
          </p:cNvSpPr>
          <p:nvPr/>
        </p:nvSpPr>
        <p:spPr bwMode="auto">
          <a:xfrm>
            <a:off x="1" y="676386"/>
            <a:ext cx="434037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b="1" i="1" dirty="0"/>
              <a:t>2008 год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800" i="1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500" i="1" dirty="0"/>
              <a:t>Основан для научно-технической поддержки российских проектов </a:t>
            </a:r>
            <a:r>
              <a:rPr lang="ru-RU" altLang="ru-RU" sz="1500" i="1" dirty="0" smtClean="0"/>
              <a:t>международной </a:t>
            </a:r>
            <a:r>
              <a:rPr lang="ru-RU" altLang="ru-RU" sz="1500" i="1" dirty="0"/>
              <a:t>компании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ru-RU" sz="18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ru-RU" sz="1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dirty="0"/>
              <a:t> </a:t>
            </a:r>
          </a:p>
        </p:txBody>
      </p:sp>
      <p:pic>
        <p:nvPicPr>
          <p:cNvPr id="7" name="Picture 40" descr="https://lith.geol.msu.ru/wp-content/uploads/2016/11/weatherford.png">
            <a:extLst>
              <a:ext uri="{FF2B5EF4-FFF2-40B4-BE49-F238E27FC236}">
                <a16:creationId xmlns="" xmlns:a16="http://schemas.microsoft.com/office/drawing/2014/main" id="{7FED45E9-D5D2-D748-8C0E-56E66DF56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139" y="1920513"/>
            <a:ext cx="1166539" cy="49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3F106013-1A0C-584A-87A2-F32E6A08AD41}"/>
              </a:ext>
            </a:extLst>
          </p:cNvPr>
          <p:cNvCxnSpPr/>
          <p:nvPr/>
        </p:nvCxnSpPr>
        <p:spPr>
          <a:xfrm>
            <a:off x="4424855" y="577943"/>
            <a:ext cx="0" cy="2123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https://yugarus.ru/upload/iblock/3ae/gazpromnefti40a205l.jpg">
            <a:extLst>
              <a:ext uri="{FF2B5EF4-FFF2-40B4-BE49-F238E27FC236}">
                <a16:creationId xmlns="" xmlns:a16="http://schemas.microsoft.com/office/drawing/2014/main" id="{1F7F810F-9A74-394E-9898-67D92B8FE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8342" y="1982585"/>
            <a:ext cx="981294" cy="54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6EB1FA51-B2CA-7D43-9639-D6E7A4D79030}"/>
              </a:ext>
            </a:extLst>
          </p:cNvPr>
          <p:cNvSpPr txBox="1">
            <a:spLocks/>
          </p:cNvSpPr>
          <p:nvPr/>
        </p:nvSpPr>
        <p:spPr bwMode="auto">
          <a:xfrm>
            <a:off x="4424855" y="635553"/>
            <a:ext cx="4719145" cy="104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b="1" i="1" dirty="0"/>
              <a:t>2018 год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800" b="1" i="1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500" i="1" dirty="0"/>
              <a:t>Прикладные исследования и разработки для ведущих предприятий ТЭК, металлургии,  </a:t>
            </a:r>
            <a:r>
              <a:rPr lang="ru-RU" altLang="ru-RU" sz="1500" i="1" dirty="0" smtClean="0"/>
              <a:t>машиностроения</a:t>
            </a:r>
            <a:endParaRPr lang="en-US" altLang="ru-RU" sz="18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ru-RU" sz="1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dirty="0"/>
              <a:t> </a:t>
            </a:r>
          </a:p>
        </p:txBody>
      </p:sp>
      <p:pic>
        <p:nvPicPr>
          <p:cNvPr id="12" name="Picture 52" descr="https://tradernet.com/data/blogs/users/800874/1499842954_1.png">
            <a:extLst>
              <a:ext uri="{FF2B5EF4-FFF2-40B4-BE49-F238E27FC236}">
                <a16:creationId xmlns="" xmlns:a16="http://schemas.microsoft.com/office/drawing/2014/main" id="{C128ED7E-2707-B14A-A64A-941CD7DC6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175" y="2095247"/>
            <a:ext cx="1120637" cy="3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>
            <a:extLst>
              <a:ext uri="{FF2B5EF4-FFF2-40B4-BE49-F238E27FC236}">
                <a16:creationId xmlns="" xmlns:a16="http://schemas.microsoft.com/office/drawing/2014/main" id="{1DF9CC84-376A-294D-AEFE-0809D8368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077" y="1991634"/>
            <a:ext cx="678826" cy="56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62B63E9-DA2F-FF4F-8228-FA4A049F1D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559" y="1871437"/>
            <a:ext cx="685186" cy="685186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904B74CC-EAEE-B64B-A077-17D4C4B9665D}"/>
              </a:ext>
            </a:extLst>
          </p:cNvPr>
          <p:cNvCxnSpPr>
            <a:cxnSpLocks/>
          </p:cNvCxnSpPr>
          <p:nvPr/>
        </p:nvCxnSpPr>
        <p:spPr>
          <a:xfrm>
            <a:off x="140136" y="2853559"/>
            <a:ext cx="88506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3">
            <a:extLst>
              <a:ext uri="{FF2B5EF4-FFF2-40B4-BE49-F238E27FC236}">
                <a16:creationId xmlns="" xmlns:a16="http://schemas.microsoft.com/office/drawing/2014/main" id="{A4D71E77-95D7-2B4C-B386-07C2A6152FA8}"/>
              </a:ext>
            </a:extLst>
          </p:cNvPr>
          <p:cNvSpPr txBox="1">
            <a:spLocks/>
          </p:cNvSpPr>
          <p:nvPr/>
        </p:nvSpPr>
        <p:spPr>
          <a:xfrm>
            <a:off x="928208" y="2910781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sz="1800" b="0" i="1" dirty="0"/>
              <a:t>Лаборатории центра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B228615C-D7B3-7446-B45D-E4E7EEC91126}"/>
              </a:ext>
            </a:extLst>
          </p:cNvPr>
          <p:cNvSpPr/>
          <p:nvPr/>
        </p:nvSpPr>
        <p:spPr>
          <a:xfrm>
            <a:off x="-20074" y="3539995"/>
            <a:ext cx="2300748" cy="1466427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3" name="Заголовок 3">
            <a:extLst>
              <a:ext uri="{FF2B5EF4-FFF2-40B4-BE49-F238E27FC236}">
                <a16:creationId xmlns="" xmlns:a16="http://schemas.microsoft.com/office/drawing/2014/main" id="{C2878A4F-D67D-BF4F-9A15-99EBE4BAF46E}"/>
              </a:ext>
            </a:extLst>
          </p:cNvPr>
          <p:cNvSpPr txBox="1">
            <a:spLocks/>
          </p:cNvSpPr>
          <p:nvPr/>
        </p:nvSpPr>
        <p:spPr>
          <a:xfrm>
            <a:off x="131899" y="3555017"/>
            <a:ext cx="2038288" cy="460111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sz="1200" i="1" dirty="0"/>
              <a:t>Коррозионная лаборатория</a:t>
            </a:r>
          </a:p>
        </p:txBody>
      </p:sp>
      <p:sp>
        <p:nvSpPr>
          <p:cNvPr id="34" name="Заголовок 3">
            <a:extLst>
              <a:ext uri="{FF2B5EF4-FFF2-40B4-BE49-F238E27FC236}">
                <a16:creationId xmlns="" xmlns:a16="http://schemas.microsoft.com/office/drawing/2014/main" id="{6BB59487-DF7D-5B4C-8077-306855AC085F}"/>
              </a:ext>
            </a:extLst>
          </p:cNvPr>
          <p:cNvSpPr txBox="1">
            <a:spLocks/>
          </p:cNvSpPr>
          <p:nvPr/>
        </p:nvSpPr>
        <p:spPr>
          <a:xfrm>
            <a:off x="2361491" y="3526096"/>
            <a:ext cx="2207512" cy="460111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sz="1200" b="0" i="1" dirty="0"/>
              <a:t>Климатическая лаборатория</a:t>
            </a:r>
          </a:p>
        </p:txBody>
      </p:sp>
      <p:sp>
        <p:nvSpPr>
          <p:cNvPr id="35" name="Заголовок 3">
            <a:extLst>
              <a:ext uri="{FF2B5EF4-FFF2-40B4-BE49-F238E27FC236}">
                <a16:creationId xmlns="" xmlns:a16="http://schemas.microsoft.com/office/drawing/2014/main" id="{D5CA4473-A9D5-474D-9781-629F6F514B19}"/>
              </a:ext>
            </a:extLst>
          </p:cNvPr>
          <p:cNvSpPr txBox="1">
            <a:spLocks/>
          </p:cNvSpPr>
          <p:nvPr/>
        </p:nvSpPr>
        <p:spPr>
          <a:xfrm>
            <a:off x="4623276" y="3539995"/>
            <a:ext cx="2207512" cy="460111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sz="1200" i="1" dirty="0"/>
              <a:t>Автоклавная лаборатория</a:t>
            </a:r>
          </a:p>
        </p:txBody>
      </p:sp>
      <p:sp>
        <p:nvSpPr>
          <p:cNvPr id="36" name="Заголовок 3">
            <a:extLst>
              <a:ext uri="{FF2B5EF4-FFF2-40B4-BE49-F238E27FC236}">
                <a16:creationId xmlns="" xmlns:a16="http://schemas.microsoft.com/office/drawing/2014/main" id="{368C1070-2485-654B-A004-5449AFC30E67}"/>
              </a:ext>
            </a:extLst>
          </p:cNvPr>
          <p:cNvSpPr txBox="1">
            <a:spLocks/>
          </p:cNvSpPr>
          <p:nvPr/>
        </p:nvSpPr>
        <p:spPr>
          <a:xfrm>
            <a:off x="6784427" y="3526095"/>
            <a:ext cx="2596265" cy="460111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200" b="0" i="1" dirty="0"/>
              <a:t>Металлографическая лаб.</a:t>
            </a:r>
          </a:p>
        </p:txBody>
      </p:sp>
      <p:sp>
        <p:nvSpPr>
          <p:cNvPr id="37" name="Заголовок 3">
            <a:extLst>
              <a:ext uri="{FF2B5EF4-FFF2-40B4-BE49-F238E27FC236}">
                <a16:creationId xmlns="" xmlns:a16="http://schemas.microsoft.com/office/drawing/2014/main" id="{F50AB574-076A-1649-8246-877511C0416E}"/>
              </a:ext>
            </a:extLst>
          </p:cNvPr>
          <p:cNvSpPr txBox="1">
            <a:spLocks/>
          </p:cNvSpPr>
          <p:nvPr/>
        </p:nvSpPr>
        <p:spPr>
          <a:xfrm>
            <a:off x="-40148" y="5006422"/>
            <a:ext cx="2207512" cy="460111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sz="1200" b="0" i="1" dirty="0"/>
              <a:t>Лаборатория трибологии</a:t>
            </a:r>
          </a:p>
        </p:txBody>
      </p:sp>
      <p:sp>
        <p:nvSpPr>
          <p:cNvPr id="38" name="Заголовок 3">
            <a:extLst>
              <a:ext uri="{FF2B5EF4-FFF2-40B4-BE49-F238E27FC236}">
                <a16:creationId xmlns="" xmlns:a16="http://schemas.microsoft.com/office/drawing/2014/main" id="{9DABD75E-2F67-C442-922F-857C8BB06F79}"/>
              </a:ext>
            </a:extLst>
          </p:cNvPr>
          <p:cNvSpPr txBox="1">
            <a:spLocks/>
          </p:cNvSpPr>
          <p:nvPr/>
        </p:nvSpPr>
        <p:spPr>
          <a:xfrm>
            <a:off x="2268255" y="5006421"/>
            <a:ext cx="2207512" cy="460111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sz="1200" i="1" dirty="0"/>
              <a:t>Эрозионная лаборатория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3CDB8D57-740E-BA43-9B58-30AE26AD2D8F}"/>
              </a:ext>
            </a:extLst>
          </p:cNvPr>
          <p:cNvSpPr/>
          <p:nvPr/>
        </p:nvSpPr>
        <p:spPr>
          <a:xfrm>
            <a:off x="2288224" y="5002553"/>
            <a:ext cx="2300748" cy="1466427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BDDA76FD-ECED-9649-9437-8B00A9A99AB3}"/>
              </a:ext>
            </a:extLst>
          </p:cNvPr>
          <p:cNvSpPr/>
          <p:nvPr/>
        </p:nvSpPr>
        <p:spPr>
          <a:xfrm>
            <a:off x="6865092" y="4996621"/>
            <a:ext cx="2256048" cy="1466427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2" name="Заголовок 3">
            <a:extLst>
              <a:ext uri="{FF2B5EF4-FFF2-40B4-BE49-F238E27FC236}">
                <a16:creationId xmlns="" xmlns:a16="http://schemas.microsoft.com/office/drawing/2014/main" id="{4D89B284-CCCF-F44F-9E4A-16A830289223}"/>
              </a:ext>
            </a:extLst>
          </p:cNvPr>
          <p:cNvSpPr txBox="1">
            <a:spLocks/>
          </p:cNvSpPr>
          <p:nvPr/>
        </p:nvSpPr>
        <p:spPr>
          <a:xfrm>
            <a:off x="4623276" y="5020322"/>
            <a:ext cx="2207512" cy="460111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200" b="0" i="1" dirty="0"/>
              <a:t>Лаборатория стендовых испытаний</a:t>
            </a:r>
          </a:p>
        </p:txBody>
      </p:sp>
      <p:pic>
        <p:nvPicPr>
          <p:cNvPr id="44" name="Picture 30">
            <a:extLst>
              <a:ext uri="{FF2B5EF4-FFF2-40B4-BE49-F238E27FC236}">
                <a16:creationId xmlns="" xmlns:a16="http://schemas.microsoft.com/office/drawing/2014/main" id="{130A51E7-5A16-234F-86AB-0C6EAA374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015" y="3986206"/>
            <a:ext cx="1132569" cy="85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5" descr="Описание: 1.jpg">
            <a:extLst>
              <a:ext uri="{FF2B5EF4-FFF2-40B4-BE49-F238E27FC236}">
                <a16:creationId xmlns="" xmlns:a16="http://schemas.microsoft.com/office/drawing/2014/main" id="{BF51F975-2A97-4545-A360-D0D21E9E6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8559" y="3949895"/>
            <a:ext cx="881452" cy="80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 descr="C:\Users\Nikita\Downloads\Камера_соляного_тумана_1.png">
            <a:extLst>
              <a:ext uri="{FF2B5EF4-FFF2-40B4-BE49-F238E27FC236}">
                <a16:creationId xmlns="" xmlns:a16="http://schemas.microsoft.com/office/drawing/2014/main" id="{2D2D3BF3-05FE-B94C-9442-C378B873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3277" y="3975092"/>
            <a:ext cx="890934" cy="75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="" xmlns:a16="http://schemas.microsoft.com/office/drawing/2014/main" id="{2F6C1508-44D8-954D-AB9B-EF41DE659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090" y="3975092"/>
            <a:ext cx="568666" cy="79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8568034C-F218-D748-9D9F-9E6ECC9F8658}"/>
              </a:ext>
            </a:extLst>
          </p:cNvPr>
          <p:cNvSpPr/>
          <p:nvPr/>
        </p:nvSpPr>
        <p:spPr>
          <a:xfrm>
            <a:off x="4586197" y="3530194"/>
            <a:ext cx="2300748" cy="1466427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9" name="Рисунок 3">
            <a:extLst>
              <a:ext uri="{FF2B5EF4-FFF2-40B4-BE49-F238E27FC236}">
                <a16:creationId xmlns="" xmlns:a16="http://schemas.microsoft.com/office/drawing/2014/main" id="{2BD27953-F3E0-4644-9698-34AB3E3CCE5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7520" y="3986206"/>
            <a:ext cx="1196912" cy="81700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CA4DAB0F-16C2-094D-9585-110C2CF6F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696" y="5444388"/>
            <a:ext cx="1501824" cy="69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86262CA9-7800-514D-8AA2-234F3C7B2B2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053" y="5440841"/>
            <a:ext cx="1088692" cy="75234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1F05C2A4-0B5D-3445-8A84-DB3A4C0FA61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801" y="5471125"/>
            <a:ext cx="1192133" cy="722064"/>
          </a:xfrm>
          <a:prstGeom prst="rect">
            <a:avLst/>
          </a:prstGeom>
        </p:spPr>
      </p:pic>
      <p:pic>
        <p:nvPicPr>
          <p:cNvPr id="50" name="Picture 50" descr="http://www.econom-chelreg.ru/files/image004.jpg">
            <a:extLst>
              <a:ext uri="{FF2B5EF4-FFF2-40B4-BE49-F238E27FC236}">
                <a16:creationId xmlns="" xmlns:a16="http://schemas.microsoft.com/office/drawing/2014/main" id="{61DDCCF2-9EA5-394E-98C8-26E687FF5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636" y="2129415"/>
            <a:ext cx="1041758" cy="27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29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57BFCF96-50EE-734C-977A-6544D5039E85}"/>
              </a:ext>
            </a:extLst>
          </p:cNvPr>
          <p:cNvSpPr/>
          <p:nvPr/>
        </p:nvSpPr>
        <p:spPr>
          <a:xfrm>
            <a:off x="4007223" y="4268591"/>
            <a:ext cx="5136777" cy="2083761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245BF9D-4811-ED48-A070-5E1F731E95BA}"/>
              </a:ext>
            </a:extLst>
          </p:cNvPr>
          <p:cNvSpPr/>
          <p:nvPr/>
        </p:nvSpPr>
        <p:spPr>
          <a:xfrm>
            <a:off x="209753" y="2385663"/>
            <a:ext cx="8759286" cy="917602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D38F30-FCA8-2341-BE68-1B4D28D6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679" y="643084"/>
            <a:ext cx="5575475" cy="1116105"/>
          </a:xfrm>
        </p:spPr>
        <p:txBody>
          <a:bodyPr>
            <a:normAutofit/>
          </a:bodyPr>
          <a:lstStyle/>
          <a:p>
            <a:pPr algn="ctr"/>
            <a:r>
              <a:rPr lang="ru-RU" sz="1600" b="0" u="sng" dirty="0"/>
              <a:t>ОСНОВА БЕСПЕРЕБОЙНОЙ РАБОТЫ РЕСУРСОСНАБЖАЮЩИХ КОМПАНИЙ - </a:t>
            </a:r>
            <a:r>
              <a:rPr lang="ru-RU" sz="1400" b="0" dirty="0"/>
              <a:t/>
            </a:r>
            <a:br>
              <a:rPr lang="ru-RU" sz="1400" b="0" dirty="0"/>
            </a:br>
            <a:r>
              <a:rPr lang="ru-RU" i="1" dirty="0"/>
              <a:t>надежная работа систем </a:t>
            </a:r>
            <a:br>
              <a:rPr lang="ru-RU" i="1" dirty="0"/>
            </a:br>
            <a:endParaRPr lang="ru-RU" i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165E67E-33AD-FC40-BED7-C9FA3205F871}"/>
              </a:ext>
            </a:extLst>
          </p:cNvPr>
          <p:cNvSpPr txBox="1">
            <a:spLocks/>
          </p:cNvSpPr>
          <p:nvPr/>
        </p:nvSpPr>
        <p:spPr>
          <a:xfrm>
            <a:off x="173907" y="2459479"/>
            <a:ext cx="8622251" cy="99734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600" b="0" i="1" dirty="0"/>
              <a:t>Современные </a:t>
            </a:r>
            <a:r>
              <a:rPr lang="ru-RU" sz="1600" b="0" i="1" dirty="0" smtClean="0"/>
              <a:t>решения </a:t>
            </a:r>
            <a:r>
              <a:rPr lang="ru-RU" sz="1600" b="0" i="1" dirty="0"/>
              <a:t>по выбору материалов трубопроводов и методам его защиты от </a:t>
            </a:r>
            <a:r>
              <a:rPr lang="ru-RU" sz="1600" b="0" i="1" dirty="0" smtClean="0"/>
              <a:t>эксплуатационных </a:t>
            </a:r>
            <a:r>
              <a:rPr lang="ru-RU" sz="1600" b="0" i="1" dirty="0"/>
              <a:t>условий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64AD31C7-DA6A-1148-9788-70F1447CF58A}"/>
              </a:ext>
            </a:extLst>
          </p:cNvPr>
          <p:cNvSpPr txBox="1">
            <a:spLocks/>
          </p:cNvSpPr>
          <p:nvPr/>
        </p:nvSpPr>
        <p:spPr>
          <a:xfrm>
            <a:off x="661525" y="4239338"/>
            <a:ext cx="2398976" cy="54221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600" i="1" dirty="0"/>
              <a:t>НАПРАВЛЕНИЯ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A235715E-8ED0-F347-AC68-3E38AFC58C91}"/>
              </a:ext>
            </a:extLst>
          </p:cNvPr>
          <p:cNvSpPr txBox="1">
            <a:spLocks/>
          </p:cNvSpPr>
          <p:nvPr/>
        </p:nvSpPr>
        <p:spPr>
          <a:xfrm>
            <a:off x="4513471" y="4123559"/>
            <a:ext cx="3972404" cy="1116105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/>
              <a:t>ОСНОВНЫЕ ФАКТОРЫ НАДЕЖНОСТИ ТРУБОПРОВОДОВ</a:t>
            </a:r>
            <a:r>
              <a:rPr lang="en-US" sz="1600" dirty="0"/>
              <a:t>:</a:t>
            </a:r>
          </a:p>
          <a:p>
            <a:pPr algn="ctr"/>
            <a:endParaRPr lang="ru-RU" sz="1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F503D01-F347-6944-8D01-2440AFEC8A5F}"/>
              </a:ext>
            </a:extLst>
          </p:cNvPr>
          <p:cNvSpPr/>
          <p:nvPr/>
        </p:nvSpPr>
        <p:spPr>
          <a:xfrm>
            <a:off x="4315132" y="5173647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1. Выбор материала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E61E86-FB8E-8E4C-99AC-9A4BFEEF3826}"/>
              </a:ext>
            </a:extLst>
          </p:cNvPr>
          <p:cNvSpPr/>
          <p:nvPr/>
        </p:nvSpPr>
        <p:spPr>
          <a:xfrm>
            <a:off x="4317455" y="5771219"/>
            <a:ext cx="2116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2. Выбор покрытия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F682453-F5FF-E946-A212-265C8AA3B227}"/>
              </a:ext>
            </a:extLst>
          </p:cNvPr>
          <p:cNvSpPr/>
          <p:nvPr/>
        </p:nvSpPr>
        <p:spPr>
          <a:xfrm>
            <a:off x="6663378" y="5171916"/>
            <a:ext cx="24806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3. </a:t>
            </a:r>
            <a:r>
              <a:rPr lang="ru-RU" sz="1600" b="1" dirty="0" smtClean="0"/>
              <a:t>Ингибиторы коррозии</a:t>
            </a:r>
            <a:endParaRPr lang="ru-RU" sz="16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5FBA85-69AD-8149-A5E5-B220E9DE4D35}"/>
              </a:ext>
            </a:extLst>
          </p:cNvPr>
          <p:cNvSpPr/>
          <p:nvPr/>
        </p:nvSpPr>
        <p:spPr>
          <a:xfrm>
            <a:off x="6663377" y="5695602"/>
            <a:ext cx="2480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4. Электрохимическая защита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357E63F-8171-144A-9E7A-0FD8C0F3AFE6}"/>
              </a:ext>
            </a:extLst>
          </p:cNvPr>
          <p:cNvSpPr/>
          <p:nvPr/>
        </p:nvSpPr>
        <p:spPr>
          <a:xfrm>
            <a:off x="1483820" y="1473947"/>
            <a:ext cx="1736173" cy="626222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3E3B29E-81E2-4742-BC46-D769C34ED604}"/>
              </a:ext>
            </a:extLst>
          </p:cNvPr>
          <p:cNvSpPr/>
          <p:nvPr/>
        </p:nvSpPr>
        <p:spPr>
          <a:xfrm>
            <a:off x="3472970" y="1467756"/>
            <a:ext cx="1641117" cy="619954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BDFD085-0FF7-5747-912B-59059B8F5D80}"/>
              </a:ext>
            </a:extLst>
          </p:cNvPr>
          <p:cNvSpPr/>
          <p:nvPr/>
        </p:nvSpPr>
        <p:spPr>
          <a:xfrm>
            <a:off x="5367064" y="1449920"/>
            <a:ext cx="1641117" cy="626222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DDF0075-27EB-C24A-BDDF-D0F82F23A330}"/>
              </a:ext>
            </a:extLst>
          </p:cNvPr>
          <p:cNvSpPr/>
          <p:nvPr/>
        </p:nvSpPr>
        <p:spPr>
          <a:xfrm>
            <a:off x="1476185" y="1558908"/>
            <a:ext cx="1751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водоснабжения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F6BA6EB-3765-2447-8EE3-FB06907F65AF}"/>
              </a:ext>
            </a:extLst>
          </p:cNvPr>
          <p:cNvSpPr/>
          <p:nvPr/>
        </p:nvSpPr>
        <p:spPr>
          <a:xfrm>
            <a:off x="3642550" y="1558908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отопления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46DB7C7-6C14-5E46-BAB4-ED22F22835DD}"/>
              </a:ext>
            </a:extLst>
          </p:cNvPr>
          <p:cNvSpPr/>
          <p:nvPr/>
        </p:nvSpPr>
        <p:spPr>
          <a:xfrm>
            <a:off x="5457325" y="1538356"/>
            <a:ext cx="1460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канализации</a:t>
            </a:r>
            <a:endParaRPr lang="ru-RU" dirty="0"/>
          </a:p>
        </p:txBody>
      </p:sp>
      <p:sp>
        <p:nvSpPr>
          <p:cNvPr id="21" name="Стрелка вправо 20">
            <a:extLst>
              <a:ext uri="{FF2B5EF4-FFF2-40B4-BE49-F238E27FC236}">
                <a16:creationId xmlns="" xmlns:a16="http://schemas.microsoft.com/office/drawing/2014/main" id="{6C865817-3618-7C45-BC7B-D43F58AC301C}"/>
              </a:ext>
            </a:extLst>
          </p:cNvPr>
          <p:cNvSpPr/>
          <p:nvPr/>
        </p:nvSpPr>
        <p:spPr>
          <a:xfrm rot="5400000">
            <a:off x="4115964" y="2316876"/>
            <a:ext cx="457275" cy="244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0F15B91F-E1B6-2247-BD81-3AD414669AC6}"/>
              </a:ext>
            </a:extLst>
          </p:cNvPr>
          <p:cNvCxnSpPr>
            <a:cxnSpLocks/>
          </p:cNvCxnSpPr>
          <p:nvPr/>
        </p:nvCxnSpPr>
        <p:spPr>
          <a:xfrm>
            <a:off x="0" y="354680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B13E47F-F118-8C4B-871C-8E280D1679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487" y="1545500"/>
            <a:ext cx="1407107" cy="1094291"/>
          </a:xfrm>
          <a:prstGeom prst="rect">
            <a:avLst/>
          </a:prstGeom>
        </p:spPr>
      </p:pic>
      <p:sp>
        <p:nvSpPr>
          <p:cNvPr id="29" name="Заголовок 1">
            <a:extLst>
              <a:ext uri="{FF2B5EF4-FFF2-40B4-BE49-F238E27FC236}">
                <a16:creationId xmlns="" xmlns:a16="http://schemas.microsoft.com/office/drawing/2014/main" id="{E3643902-120C-AE43-9BD9-494B84DBB9FD}"/>
              </a:ext>
            </a:extLst>
          </p:cNvPr>
          <p:cNvSpPr txBox="1">
            <a:spLocks/>
          </p:cNvSpPr>
          <p:nvPr/>
        </p:nvSpPr>
        <p:spPr>
          <a:xfrm>
            <a:off x="2654872" y="3731162"/>
            <a:ext cx="6141286" cy="412585"/>
          </a:xfrm>
          <a:prstGeom prst="rect">
            <a:avLst/>
          </a:prstGeom>
        </p:spPr>
        <p:txBody>
          <a:bodyPr anchor="ctr" anchorCtr="1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pPr algn="r"/>
            <a:r>
              <a:rPr lang="ru-RU" sz="1600" i="1" dirty="0"/>
              <a:t>    БОЛЬШОЙ ОПЫТ В ПОВЫШЕНИИ РЕСУРСА И БЕЗОТКАЗНОЙ РАБОТЫ МАГИСТРАЛЬНЫХ И ПРОМЫСЛОВЫХ НЕФТЕГАЗОВЫХ ТРУБОПРОВОДОВ 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6BDB312-224D-7C4C-B222-0C5D08008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80" y="3478210"/>
            <a:ext cx="2018926" cy="755523"/>
          </a:xfrm>
          <a:prstGeom prst="rect">
            <a:avLst/>
          </a:prstGeom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42680B16-0C0F-BA4C-BC5B-B50057AB99CF}"/>
              </a:ext>
            </a:extLst>
          </p:cNvPr>
          <p:cNvCxnSpPr>
            <a:cxnSpLocks/>
          </p:cNvCxnSpPr>
          <p:nvPr/>
        </p:nvCxnSpPr>
        <p:spPr>
          <a:xfrm>
            <a:off x="0" y="423373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B9C2C7C6-C107-6644-9A14-0F1EE73CB2E2}"/>
              </a:ext>
            </a:extLst>
          </p:cNvPr>
          <p:cNvSpPr/>
          <p:nvPr/>
        </p:nvSpPr>
        <p:spPr>
          <a:xfrm>
            <a:off x="102176" y="4739207"/>
            <a:ext cx="1654570" cy="746073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FD995B00-A80A-2149-833A-4BD6CB84C8D3}"/>
              </a:ext>
            </a:extLst>
          </p:cNvPr>
          <p:cNvSpPr/>
          <p:nvPr/>
        </p:nvSpPr>
        <p:spPr>
          <a:xfrm>
            <a:off x="1756745" y="5485280"/>
            <a:ext cx="1820892" cy="867073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B64D6413-DCA6-FF40-8B21-6F4CC240A0FA}"/>
              </a:ext>
            </a:extLst>
          </p:cNvPr>
          <p:cNvSpPr/>
          <p:nvPr/>
        </p:nvSpPr>
        <p:spPr>
          <a:xfrm>
            <a:off x="102176" y="4771789"/>
            <a:ext cx="1758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u="sng" dirty="0"/>
              <a:t>Стандартные испытания </a:t>
            </a:r>
          </a:p>
          <a:p>
            <a:pPr algn="ctr"/>
            <a:endParaRPr lang="ru-RU" sz="500" i="1" u="sng" dirty="0"/>
          </a:p>
          <a:p>
            <a:pPr algn="ctr"/>
            <a:r>
              <a:rPr lang="ru-RU" sz="1100" i="1" dirty="0"/>
              <a:t>(ГОСТ, </a:t>
            </a:r>
            <a:r>
              <a:rPr lang="en-US" sz="1100" i="1" dirty="0"/>
              <a:t>ISO, NACE, ASTM</a:t>
            </a:r>
            <a:r>
              <a:rPr lang="ru-RU" sz="1100" i="1" dirty="0"/>
              <a:t>)</a:t>
            </a:r>
            <a:endParaRPr lang="ru-RU" sz="1100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57B60A3C-D15E-9143-A9DA-A52E279F5A60}"/>
              </a:ext>
            </a:extLst>
          </p:cNvPr>
          <p:cNvSpPr/>
          <p:nvPr/>
        </p:nvSpPr>
        <p:spPr>
          <a:xfrm>
            <a:off x="1718714" y="4673661"/>
            <a:ext cx="187231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u="sng" dirty="0"/>
              <a:t>Нестандартные испытания </a:t>
            </a:r>
          </a:p>
          <a:p>
            <a:pPr algn="ctr"/>
            <a:endParaRPr lang="ru-RU" sz="500" i="1" u="sng" dirty="0"/>
          </a:p>
          <a:p>
            <a:pPr algn="ctr"/>
            <a:r>
              <a:rPr lang="ru-RU" sz="1100" i="1" dirty="0"/>
              <a:t>(создание собственных методик и оборудования) </a:t>
            </a:r>
            <a:endParaRPr lang="ru-RU" sz="1100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9741F342-F8A6-8A46-A5C0-421E429AD068}"/>
              </a:ext>
            </a:extLst>
          </p:cNvPr>
          <p:cNvSpPr/>
          <p:nvPr/>
        </p:nvSpPr>
        <p:spPr>
          <a:xfrm>
            <a:off x="-107576" y="5522488"/>
            <a:ext cx="196858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u="sng" dirty="0"/>
              <a:t>Экспертизы</a:t>
            </a:r>
          </a:p>
          <a:p>
            <a:pPr algn="ctr"/>
            <a:endParaRPr lang="ru-RU" sz="500" i="1" u="sng" dirty="0"/>
          </a:p>
          <a:p>
            <a:pPr algn="ctr"/>
            <a:r>
              <a:rPr lang="ru-RU" sz="1100" i="1" dirty="0"/>
              <a:t>(причины отказов с рекомендациями по безопасной эксплуатации) </a:t>
            </a:r>
            <a:endParaRPr lang="ru-RU" sz="1100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4BF90067-64F7-844C-AA0D-A865C54C3FE8}"/>
              </a:ext>
            </a:extLst>
          </p:cNvPr>
          <p:cNvSpPr/>
          <p:nvPr/>
        </p:nvSpPr>
        <p:spPr>
          <a:xfrm>
            <a:off x="1718714" y="5562059"/>
            <a:ext cx="197743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u="sng" dirty="0"/>
              <a:t>НИР, ОКР</a:t>
            </a:r>
          </a:p>
          <a:p>
            <a:pPr algn="ctr"/>
            <a:endParaRPr lang="ru-RU" sz="500" i="1" u="sng" dirty="0"/>
          </a:p>
          <a:p>
            <a:pPr algn="ctr"/>
            <a:r>
              <a:rPr lang="ru-RU" sz="1100" i="1" dirty="0"/>
              <a:t>(Разработка перспективных материалов, технологий, ) </a:t>
            </a:r>
            <a:endParaRPr lang="ru-RU" sz="1100" dirty="0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5C788A6D-AF35-7C41-A812-28F47AD0C7CD}"/>
              </a:ext>
            </a:extLst>
          </p:cNvPr>
          <p:cNvCxnSpPr>
            <a:cxnSpLocks/>
          </p:cNvCxnSpPr>
          <p:nvPr/>
        </p:nvCxnSpPr>
        <p:spPr>
          <a:xfrm>
            <a:off x="4007223" y="4510443"/>
            <a:ext cx="0" cy="1690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26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D87F8D6-F460-C54A-9476-F59EA66FAA96}"/>
              </a:ext>
            </a:extLst>
          </p:cNvPr>
          <p:cNvSpPr/>
          <p:nvPr/>
        </p:nvSpPr>
        <p:spPr>
          <a:xfrm>
            <a:off x="182859" y="3647158"/>
            <a:ext cx="8759286" cy="917602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81D17F5-0112-C34A-BFD5-65C647162152}"/>
              </a:ext>
            </a:extLst>
          </p:cNvPr>
          <p:cNvSpPr/>
          <p:nvPr/>
        </p:nvSpPr>
        <p:spPr>
          <a:xfrm>
            <a:off x="182859" y="1978222"/>
            <a:ext cx="8759286" cy="917602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D38F30-FCA8-2341-BE68-1B4D28D6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86" y="923860"/>
            <a:ext cx="7111021" cy="1577293"/>
          </a:xfrm>
        </p:spPr>
        <p:txBody>
          <a:bodyPr>
            <a:normAutofit/>
          </a:bodyPr>
          <a:lstStyle/>
          <a:p>
            <a:pPr algn="ctr"/>
            <a:r>
              <a:rPr lang="ru-RU" sz="2800" b="0" u="sng" dirty="0"/>
              <a:t>ОСНОВНЫЕ ФАКТОРЫ НАДЕЖНОСТИ</a:t>
            </a:r>
            <a:r>
              <a:rPr lang="ru-RU" sz="3600" i="1" dirty="0"/>
              <a:t/>
            </a:r>
            <a:br>
              <a:rPr lang="ru-RU" sz="3600" i="1" dirty="0"/>
            </a:br>
            <a:endParaRPr lang="ru-RU" sz="3600" i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F503D01-F347-6944-8D01-2440AFEC8A5F}"/>
              </a:ext>
            </a:extLst>
          </p:cNvPr>
          <p:cNvSpPr/>
          <p:nvPr/>
        </p:nvSpPr>
        <p:spPr>
          <a:xfrm>
            <a:off x="2649223" y="2138253"/>
            <a:ext cx="4856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1. Выбор материала трубопровода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E61E86-FB8E-8E4C-99AC-9A4BFEEF3826}"/>
              </a:ext>
            </a:extLst>
          </p:cNvPr>
          <p:cNvSpPr/>
          <p:nvPr/>
        </p:nvSpPr>
        <p:spPr>
          <a:xfrm>
            <a:off x="2649223" y="2974153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2. Выбор покрытия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F682453-F5FF-E946-A212-265C8AA3B227}"/>
              </a:ext>
            </a:extLst>
          </p:cNvPr>
          <p:cNvSpPr/>
          <p:nvPr/>
        </p:nvSpPr>
        <p:spPr>
          <a:xfrm>
            <a:off x="2649223" y="3810053"/>
            <a:ext cx="4395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3. </a:t>
            </a:r>
            <a:r>
              <a:rPr lang="ru-RU" sz="2400" dirty="0" smtClean="0"/>
              <a:t>Подбор ингибитора коррозии</a:t>
            </a:r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5FBA85-69AD-8149-A5E5-B220E9DE4D35}"/>
              </a:ext>
            </a:extLst>
          </p:cNvPr>
          <p:cNvSpPr/>
          <p:nvPr/>
        </p:nvSpPr>
        <p:spPr>
          <a:xfrm>
            <a:off x="2649223" y="4645953"/>
            <a:ext cx="408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4. Электрохимическая защита</a:t>
            </a:r>
          </a:p>
        </p:txBody>
      </p:sp>
    </p:spTree>
    <p:extLst>
      <p:ext uri="{BB962C8B-B14F-4D97-AF65-F5344CB8AC3E}">
        <p14:creationId xmlns:p14="http://schemas.microsoft.com/office/powerpoint/2010/main" val="787024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154E2CA3-CDF9-A949-81B2-18D4200E6508}"/>
              </a:ext>
            </a:extLst>
          </p:cNvPr>
          <p:cNvSpPr/>
          <p:nvPr/>
        </p:nvSpPr>
        <p:spPr>
          <a:xfrm>
            <a:off x="255732" y="1939932"/>
            <a:ext cx="7745268" cy="477228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31BFB54C-D755-D64A-9843-6D3EA8290CC9}"/>
              </a:ext>
            </a:extLst>
          </p:cNvPr>
          <p:cNvSpPr/>
          <p:nvPr/>
        </p:nvSpPr>
        <p:spPr>
          <a:xfrm>
            <a:off x="255732" y="1240541"/>
            <a:ext cx="1024795" cy="1965325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64AD31C7-DA6A-1148-9788-70F1447CF58A}"/>
              </a:ext>
            </a:extLst>
          </p:cNvPr>
          <p:cNvSpPr txBox="1">
            <a:spLocks/>
          </p:cNvSpPr>
          <p:nvPr/>
        </p:nvSpPr>
        <p:spPr>
          <a:xfrm>
            <a:off x="2269783" y="641953"/>
            <a:ext cx="6542984" cy="634263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pPr algn="r"/>
            <a:r>
              <a:rPr lang="ru-RU" sz="1800" b="0" i="1" dirty="0"/>
              <a:t>БОЛЬШОЕ КОЛИЧЕСТВО МАТЕРИАЛОВ ДЛЯ ТРУБОПРОВОДОВ (МЕТАЛЛИЧЕСКИХ, НЕМЕТАЛЛИЧЕСКИХ)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3CBC16EC-27B8-A344-8DC4-868FE50B7067}"/>
              </a:ext>
            </a:extLst>
          </p:cNvPr>
          <p:cNvSpPr txBox="1">
            <a:spLocks/>
          </p:cNvSpPr>
          <p:nvPr/>
        </p:nvSpPr>
        <p:spPr>
          <a:xfrm>
            <a:off x="306840" y="2006990"/>
            <a:ext cx="969187" cy="28858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pPr algn="r"/>
            <a:r>
              <a:rPr lang="ru-RU" sz="1300" i="1" dirty="0"/>
              <a:t>ЦЕЛЬ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0795E3A2-9F29-DF4F-90F7-682DB3314DC6}"/>
              </a:ext>
            </a:extLst>
          </p:cNvPr>
          <p:cNvSpPr txBox="1">
            <a:spLocks/>
          </p:cNvSpPr>
          <p:nvPr/>
        </p:nvSpPr>
        <p:spPr>
          <a:xfrm>
            <a:off x="78243" y="1276216"/>
            <a:ext cx="1426385" cy="357994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sz="1300" i="1" dirty="0"/>
              <a:t>ПРОБЛЕМА</a:t>
            </a:r>
          </a:p>
        </p:txBody>
      </p:sp>
      <p:sp>
        <p:nvSpPr>
          <p:cNvPr id="29" name="Заголовок 1">
            <a:extLst>
              <a:ext uri="{FF2B5EF4-FFF2-40B4-BE49-F238E27FC236}">
                <a16:creationId xmlns="" xmlns:a16="http://schemas.microsoft.com/office/drawing/2014/main" id="{FC0BEFCD-8C05-8645-A3BA-BC8DDDFD5ED4}"/>
              </a:ext>
            </a:extLst>
          </p:cNvPr>
          <p:cNvSpPr txBox="1">
            <a:spLocks/>
          </p:cNvSpPr>
          <p:nvPr/>
        </p:nvSpPr>
        <p:spPr>
          <a:xfrm>
            <a:off x="306840" y="2622284"/>
            <a:ext cx="848871" cy="378458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pPr algn="r"/>
            <a:r>
              <a:rPr lang="ru-RU" sz="1300" i="1" dirty="0"/>
              <a:t>ЗАДАЧА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207202F6-C4FA-7F4E-934E-900EB603B97C}"/>
              </a:ext>
            </a:extLst>
          </p:cNvPr>
          <p:cNvSpPr txBox="1">
            <a:spLocks/>
          </p:cNvSpPr>
          <p:nvPr/>
        </p:nvSpPr>
        <p:spPr>
          <a:xfrm>
            <a:off x="1256026" y="3633100"/>
            <a:ext cx="2055357" cy="523264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sz="1800" i="1" dirty="0"/>
              <a:t>Стандартные</a:t>
            </a:r>
            <a:r>
              <a:rPr lang="en-US" sz="1300" b="0" i="1" dirty="0"/>
              <a:t>: </a:t>
            </a:r>
          </a:p>
          <a:p>
            <a:endParaRPr lang="en-US" sz="1300" b="0" i="1" dirty="0"/>
          </a:p>
          <a:p>
            <a:endParaRPr lang="ru-RU" sz="1300" b="0" i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B2CE898-413A-3545-83F4-0744B4AC58D9}"/>
              </a:ext>
            </a:extLst>
          </p:cNvPr>
          <p:cNvSpPr/>
          <p:nvPr/>
        </p:nvSpPr>
        <p:spPr>
          <a:xfrm>
            <a:off x="1315453" y="1311532"/>
            <a:ext cx="704075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/>
              <a:t>Отсутствует </a:t>
            </a:r>
            <a:r>
              <a:rPr lang="ru-RU" sz="1300" i="1" dirty="0" smtClean="0"/>
              <a:t>качественная проработка </a:t>
            </a:r>
            <a:r>
              <a:rPr lang="ru-RU" sz="1300" i="1" dirty="0"/>
              <a:t>требования к материалу при </a:t>
            </a:r>
            <a:r>
              <a:rPr lang="ru-RU" sz="1300" i="1" dirty="0" smtClean="0"/>
              <a:t>проектировании</a:t>
            </a:r>
            <a:endParaRPr lang="ru-RU" sz="13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1855291C-ADE4-DC4B-B5E9-CD9071A4C446}"/>
              </a:ext>
            </a:extLst>
          </p:cNvPr>
          <p:cNvSpPr/>
          <p:nvPr/>
        </p:nvSpPr>
        <p:spPr>
          <a:xfrm>
            <a:off x="1327135" y="1927594"/>
            <a:ext cx="71146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/>
              <a:t> ВЫБОР ОПТИМАЛЬНОГО МАТЕРИАЛА, экономически и </a:t>
            </a:r>
            <a:r>
              <a:rPr lang="ru-RU" sz="1300" i="1" dirty="0" smtClean="0"/>
              <a:t>технологически </a:t>
            </a:r>
            <a:r>
              <a:rPr lang="ru-RU" sz="1300" i="1" dirty="0"/>
              <a:t>целесообразного для определенных условий эксплуатации</a:t>
            </a:r>
            <a:endParaRPr lang="ru-RU" sz="1300" dirty="0"/>
          </a:p>
        </p:txBody>
      </p:sp>
      <p:sp>
        <p:nvSpPr>
          <p:cNvPr id="31" name="Заголовок 1">
            <a:extLst>
              <a:ext uri="{FF2B5EF4-FFF2-40B4-BE49-F238E27FC236}">
                <a16:creationId xmlns="" xmlns:a16="http://schemas.microsoft.com/office/drawing/2014/main" id="{DDE27F42-A814-324F-909A-96C4B9149386}"/>
              </a:ext>
            </a:extLst>
          </p:cNvPr>
          <p:cNvSpPr txBox="1">
            <a:spLocks/>
          </p:cNvSpPr>
          <p:nvPr/>
        </p:nvSpPr>
        <p:spPr>
          <a:xfrm>
            <a:off x="861874" y="2500499"/>
            <a:ext cx="7626660" cy="69041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sz="1300" b="0" i="1" dirty="0"/>
              <a:t>ИСПЫТАНИЯ МАТЕРИАЛОВ, ПРИМЕНИТЕЛЬНО К ОПРЕДЕЛЕННЫМ УСЛОВИЯМ ЭКСПЛУАТАЦИИ </a:t>
            </a:r>
          </a:p>
        </p:txBody>
      </p:sp>
      <p:sp>
        <p:nvSpPr>
          <p:cNvPr id="33" name="Заголовок 1">
            <a:extLst>
              <a:ext uri="{FF2B5EF4-FFF2-40B4-BE49-F238E27FC236}">
                <a16:creationId xmlns="" xmlns:a16="http://schemas.microsoft.com/office/drawing/2014/main" id="{DB4E7F29-7B2D-4045-BB7B-8E3775450D7D}"/>
              </a:ext>
            </a:extLst>
          </p:cNvPr>
          <p:cNvSpPr txBox="1">
            <a:spLocks/>
          </p:cNvSpPr>
          <p:nvPr/>
        </p:nvSpPr>
        <p:spPr>
          <a:xfrm>
            <a:off x="-236630" y="4578712"/>
            <a:ext cx="1423487" cy="557183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400" i="1" dirty="0"/>
              <a:t>Механика</a:t>
            </a:r>
          </a:p>
        </p:txBody>
      </p:sp>
      <p:sp>
        <p:nvSpPr>
          <p:cNvPr id="34" name="Заголовок 1">
            <a:extLst>
              <a:ext uri="{FF2B5EF4-FFF2-40B4-BE49-F238E27FC236}">
                <a16:creationId xmlns="" xmlns:a16="http://schemas.microsoft.com/office/drawing/2014/main" id="{CAF9CFCA-BA64-374C-8D93-CF8D69536E55}"/>
              </a:ext>
            </a:extLst>
          </p:cNvPr>
          <p:cNvSpPr txBox="1">
            <a:spLocks/>
          </p:cNvSpPr>
          <p:nvPr/>
        </p:nvSpPr>
        <p:spPr>
          <a:xfrm>
            <a:off x="710687" y="4556798"/>
            <a:ext cx="1426385" cy="600831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400" i="1" dirty="0"/>
              <a:t>Коррозия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="" xmlns:a16="http://schemas.microsoft.com/office/drawing/2014/main" id="{02DB3305-745A-9A44-AAF9-071B20D05234}"/>
              </a:ext>
            </a:extLst>
          </p:cNvPr>
          <p:cNvSpPr txBox="1">
            <a:spLocks/>
          </p:cNvSpPr>
          <p:nvPr/>
        </p:nvSpPr>
        <p:spPr>
          <a:xfrm>
            <a:off x="1733927" y="4581022"/>
            <a:ext cx="1426385" cy="54924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400" i="1" dirty="0"/>
              <a:t>Трибология</a:t>
            </a:r>
          </a:p>
        </p:txBody>
      </p:sp>
      <p:sp>
        <p:nvSpPr>
          <p:cNvPr id="37" name="Заголовок 1">
            <a:extLst>
              <a:ext uri="{FF2B5EF4-FFF2-40B4-BE49-F238E27FC236}">
                <a16:creationId xmlns="" xmlns:a16="http://schemas.microsoft.com/office/drawing/2014/main" id="{7EC5664C-7B75-5C41-BF66-CD6DFCDA310D}"/>
              </a:ext>
            </a:extLst>
          </p:cNvPr>
          <p:cNvSpPr txBox="1">
            <a:spLocks/>
          </p:cNvSpPr>
          <p:nvPr/>
        </p:nvSpPr>
        <p:spPr>
          <a:xfrm>
            <a:off x="4412940" y="3583988"/>
            <a:ext cx="4731060" cy="652006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800" i="1" dirty="0"/>
              <a:t>Нестандартные</a:t>
            </a:r>
          </a:p>
          <a:p>
            <a:pPr algn="ctr"/>
            <a:endParaRPr lang="en-US" sz="1300" b="0" i="1" dirty="0"/>
          </a:p>
          <a:p>
            <a:pPr algn="ctr"/>
            <a:endParaRPr lang="ru-RU" sz="1300" b="0" i="1" dirty="0"/>
          </a:p>
        </p:txBody>
      </p:sp>
      <p:sp>
        <p:nvSpPr>
          <p:cNvPr id="40" name="Заголовок 1">
            <a:extLst>
              <a:ext uri="{FF2B5EF4-FFF2-40B4-BE49-F238E27FC236}">
                <a16:creationId xmlns="" xmlns:a16="http://schemas.microsoft.com/office/drawing/2014/main" id="{DB03FEEB-0A00-CB48-9EB3-04FF7F58BD31}"/>
              </a:ext>
            </a:extLst>
          </p:cNvPr>
          <p:cNvSpPr txBox="1">
            <a:spLocks/>
          </p:cNvSpPr>
          <p:nvPr/>
        </p:nvSpPr>
        <p:spPr>
          <a:xfrm>
            <a:off x="4569421" y="4945502"/>
            <a:ext cx="4681770" cy="1438824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300" b="0" i="1" dirty="0"/>
              <a:t>Ускоренные испытания в эксплуатационных средах, давлениях, температурах, с реальной схемой нагрузки, скоростью потока, </a:t>
            </a:r>
            <a:r>
              <a:rPr lang="ru-RU" sz="1300" b="0" i="1" dirty="0" err="1"/>
              <a:t>газонасыщением</a:t>
            </a:r>
            <a:r>
              <a:rPr lang="ru-RU" sz="1300" b="0" i="1" dirty="0"/>
              <a:t>, многофазным потоком</a:t>
            </a:r>
          </a:p>
        </p:txBody>
      </p:sp>
      <p:sp>
        <p:nvSpPr>
          <p:cNvPr id="41" name="Заголовок 1">
            <a:extLst>
              <a:ext uri="{FF2B5EF4-FFF2-40B4-BE49-F238E27FC236}">
                <a16:creationId xmlns="" xmlns:a16="http://schemas.microsoft.com/office/drawing/2014/main" id="{7B01847F-7235-D743-ACCD-CB226DD9CB5A}"/>
              </a:ext>
            </a:extLst>
          </p:cNvPr>
          <p:cNvSpPr txBox="1">
            <a:spLocks/>
          </p:cNvSpPr>
          <p:nvPr/>
        </p:nvSpPr>
        <p:spPr>
          <a:xfrm>
            <a:off x="2915450" y="4588255"/>
            <a:ext cx="1686076" cy="558613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200" i="1" dirty="0"/>
              <a:t>Металлография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6C8F474E-0B08-BA46-9CF8-0873306D4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5762"/>
            <a:ext cx="861874" cy="63436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894BAD6E-491B-A44A-ABF5-0A294D2179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86" y="3795761"/>
            <a:ext cx="1209598" cy="63436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08ACE725-9F53-0846-8E4E-CE05BC428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047" y="5239624"/>
            <a:ext cx="1090931" cy="815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209A02DE-CB0E-2C49-A70F-0C2E2A0205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458" y="3796093"/>
            <a:ext cx="1544520" cy="634032"/>
          </a:xfrm>
          <a:prstGeom prst="rect">
            <a:avLst/>
          </a:prstGeom>
        </p:spPr>
      </p:pic>
      <p:pic>
        <p:nvPicPr>
          <p:cNvPr id="50" name="Picture 32">
            <a:extLst>
              <a:ext uri="{FF2B5EF4-FFF2-40B4-BE49-F238E27FC236}">
                <a16:creationId xmlns="" xmlns:a16="http://schemas.microsoft.com/office/drawing/2014/main" id="{58C3F6A9-30C4-9B48-8C7D-DFEDDAEA4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47701"/>
            <a:ext cx="974763" cy="83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31" descr="C:\Users\Катя\Downloads\Фото_образцов.jpg">
            <a:extLst>
              <a:ext uri="{FF2B5EF4-FFF2-40B4-BE49-F238E27FC236}">
                <a16:creationId xmlns="" xmlns:a16="http://schemas.microsoft.com/office/drawing/2014/main" id="{BD25F747-35D9-004A-803D-0B0BBD0B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576" y="5244268"/>
            <a:ext cx="15843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3">
            <a:extLst>
              <a:ext uri="{FF2B5EF4-FFF2-40B4-BE49-F238E27FC236}">
                <a16:creationId xmlns="" xmlns:a16="http://schemas.microsoft.com/office/drawing/2014/main" id="{3F86A32B-B599-2445-A6DB-8B8683B70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0170" y="5244268"/>
            <a:ext cx="855877" cy="81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Рисунок 77">
            <a:extLst>
              <a:ext uri="{FF2B5EF4-FFF2-40B4-BE49-F238E27FC236}">
                <a16:creationId xmlns="" xmlns:a16="http://schemas.microsoft.com/office/drawing/2014/main" id="{EC83AA1C-062E-FE4D-BE3B-40CF9957F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3070" y="3716861"/>
            <a:ext cx="9350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8C9CC812-346C-5C4E-AC50-7611DE750740}"/>
              </a:ext>
            </a:extLst>
          </p:cNvPr>
          <p:cNvSpPr/>
          <p:nvPr/>
        </p:nvSpPr>
        <p:spPr>
          <a:xfrm>
            <a:off x="4255425" y="3928800"/>
            <a:ext cx="5092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 (моделирование эксплуатационных условий)</a:t>
            </a:r>
            <a:r>
              <a:rPr lang="en-US" sz="1400" i="1" dirty="0"/>
              <a:t>: </a:t>
            </a:r>
          </a:p>
        </p:txBody>
      </p:sp>
      <p:pic>
        <p:nvPicPr>
          <p:cNvPr id="64" name="Рисунок 54" descr="C:\Documents and Settings\sychev\Рабочий стол\Новая папка (2)\IMG_20130918_123013.jpg">
            <a:extLst>
              <a:ext uri="{FF2B5EF4-FFF2-40B4-BE49-F238E27FC236}">
                <a16:creationId xmlns="" xmlns:a16="http://schemas.microsoft.com/office/drawing/2014/main" id="{0A9E8D8F-C508-6944-A5C8-EFF11AA16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765" y="4266671"/>
            <a:ext cx="12588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A7D493B0-5216-4E41-B06D-E460CDB50D0E}"/>
              </a:ext>
            </a:extLst>
          </p:cNvPr>
          <p:cNvSpPr/>
          <p:nvPr/>
        </p:nvSpPr>
        <p:spPr>
          <a:xfrm>
            <a:off x="2269783" y="660587"/>
            <a:ext cx="6750131" cy="564640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ru-RU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104D4C29-B230-5F42-9AD0-C76E7F1F69B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126" y="4244648"/>
            <a:ext cx="1462170" cy="88562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BA3258BE-4F3A-FE41-94C3-D384A87FD8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748" y="4255014"/>
            <a:ext cx="1549377" cy="875257"/>
          </a:xfrm>
          <a:prstGeom prst="rect">
            <a:avLst/>
          </a:prstGeom>
        </p:spPr>
      </p:pic>
      <p:cxnSp>
        <p:nvCxnSpPr>
          <p:cNvPr id="71" name="Прямая соединительная линия 70">
            <a:extLst>
              <a:ext uri="{FF2B5EF4-FFF2-40B4-BE49-F238E27FC236}">
                <a16:creationId xmlns="" xmlns:a16="http://schemas.microsoft.com/office/drawing/2014/main" id="{38F4E401-9F79-8541-9D97-AF8ACBCFB591}"/>
              </a:ext>
            </a:extLst>
          </p:cNvPr>
          <p:cNvCxnSpPr/>
          <p:nvPr/>
        </p:nvCxnSpPr>
        <p:spPr>
          <a:xfrm>
            <a:off x="4569421" y="3523776"/>
            <a:ext cx="32105" cy="255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="" xmlns:a16="http://schemas.microsoft.com/office/drawing/2014/main" id="{E9E87516-3717-5543-90AD-935251850BCA}"/>
              </a:ext>
            </a:extLst>
          </p:cNvPr>
          <p:cNvCxnSpPr>
            <a:cxnSpLocks/>
          </p:cNvCxnSpPr>
          <p:nvPr/>
        </p:nvCxnSpPr>
        <p:spPr>
          <a:xfrm>
            <a:off x="2357359" y="3523776"/>
            <a:ext cx="4488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Заголовок 1">
            <a:extLst>
              <a:ext uri="{FF2B5EF4-FFF2-40B4-BE49-F238E27FC236}">
                <a16:creationId xmlns="" xmlns:a16="http://schemas.microsoft.com/office/drawing/2014/main" id="{CD93781D-5909-1B47-8E29-1CA348073541}"/>
              </a:ext>
            </a:extLst>
          </p:cNvPr>
          <p:cNvSpPr txBox="1">
            <a:spLocks/>
          </p:cNvSpPr>
          <p:nvPr/>
        </p:nvSpPr>
        <p:spPr>
          <a:xfrm>
            <a:off x="2269783" y="3251622"/>
            <a:ext cx="4731060" cy="652006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800" i="1" dirty="0"/>
              <a:t>ИСПЫТАНИЯ</a:t>
            </a:r>
          </a:p>
          <a:p>
            <a:pPr algn="ctr"/>
            <a:endParaRPr lang="en-US" sz="1300" b="0" i="1" dirty="0"/>
          </a:p>
          <a:p>
            <a:pPr algn="ctr"/>
            <a:endParaRPr lang="ru-RU" sz="1300" b="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smtClean="0"/>
              <a:t>Выбор и обоснование материала трубопровода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99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0F15B91F-E1B6-2247-BD81-3AD414669AC6}"/>
              </a:ext>
            </a:extLst>
          </p:cNvPr>
          <p:cNvCxnSpPr>
            <a:cxnSpLocks/>
          </p:cNvCxnSpPr>
          <p:nvPr/>
        </p:nvCxnSpPr>
        <p:spPr>
          <a:xfrm>
            <a:off x="0" y="344883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52BC9C47-605E-2F4E-A5B1-974A5D04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457" y="1"/>
            <a:ext cx="5078830" cy="577942"/>
          </a:xfrm>
        </p:spPr>
        <p:txBody>
          <a:bodyPr/>
          <a:lstStyle/>
          <a:p>
            <a:r>
              <a:rPr lang="ru-RU" dirty="0" smtClean="0"/>
              <a:t>Опыт</a:t>
            </a:r>
            <a:endParaRPr lang="ru-RU" dirty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CF697D12-9D6B-C044-9450-CA049BB761F3}"/>
              </a:ext>
            </a:extLst>
          </p:cNvPr>
          <p:cNvCxnSpPr/>
          <p:nvPr/>
        </p:nvCxnSpPr>
        <p:spPr>
          <a:xfrm>
            <a:off x="4474029" y="577943"/>
            <a:ext cx="0" cy="5855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6FB4FC35-B17D-9B4C-86BA-925193D027B0}"/>
              </a:ext>
            </a:extLst>
          </p:cNvPr>
          <p:cNvSpPr/>
          <p:nvPr/>
        </p:nvSpPr>
        <p:spPr>
          <a:xfrm>
            <a:off x="14098" y="581390"/>
            <a:ext cx="4474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8435" lvl="0" algn="ctr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200" i="1" dirty="0" smtClean="0">
                <a:effectLst/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i="1" dirty="0" smtClean="0">
                <a:effectLst/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 коррозионных свойств новых материалов для труб водоснабжения»</a:t>
            </a:r>
            <a:endParaRPr lang="ru-RU" sz="1200" b="1" i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7FBFC6CB-B125-AA46-B099-823FB707DDD2}"/>
              </a:ext>
            </a:extLst>
          </p:cNvPr>
          <p:cNvSpPr/>
          <p:nvPr/>
        </p:nvSpPr>
        <p:spPr>
          <a:xfrm>
            <a:off x="0" y="1339919"/>
            <a:ext cx="10252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Партнеры</a:t>
            </a:r>
            <a:endParaRPr lang="ru-RU" sz="1100" b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AB9B0BA-1CBF-1B4D-95E3-EAE05354F1EE}"/>
              </a:ext>
            </a:extLst>
          </p:cNvPr>
          <p:cNvSpPr/>
          <p:nvPr/>
        </p:nvSpPr>
        <p:spPr>
          <a:xfrm>
            <a:off x="0" y="1721151"/>
            <a:ext cx="6902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00" b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447828E9-6939-4E4F-8AD6-0BF20B4D2B3D}"/>
              </a:ext>
            </a:extLst>
          </p:cNvPr>
          <p:cNvSpPr/>
          <p:nvPr/>
        </p:nvSpPr>
        <p:spPr>
          <a:xfrm>
            <a:off x="0" y="2102383"/>
            <a:ext cx="10028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1100" b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7" descr="C:\Users\Nikita\Downloads\Образец_1_1.png">
            <a:extLst>
              <a:ext uri="{FF2B5EF4-FFF2-40B4-BE49-F238E27FC236}">
                <a16:creationId xmlns="" xmlns:a16="http://schemas.microsoft.com/office/drawing/2014/main" id="{B0C2DCB7-CC6C-DC45-A152-A702D08C4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8064" y="2022956"/>
            <a:ext cx="1441432" cy="134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0" descr="C:\Users\Катя\Downloads\image-20-12-15-22-49-3 (1).jpeg">
            <a:extLst>
              <a:ext uri="{FF2B5EF4-FFF2-40B4-BE49-F238E27FC236}">
                <a16:creationId xmlns="" xmlns:a16="http://schemas.microsoft.com/office/drawing/2014/main" id="{D7609902-7B8C-6A41-B906-3DC2E7411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682" y="2081585"/>
            <a:ext cx="1376898" cy="30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00F5730C-B8CF-1C4B-AC08-57A095666D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287" y="1206032"/>
            <a:ext cx="1226293" cy="548064"/>
          </a:xfrm>
          <a:prstGeom prst="rect">
            <a:avLst/>
          </a:prstGeom>
        </p:spPr>
      </p:pic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1EDD450F-7620-504D-9C3C-C1279D947813}"/>
              </a:ext>
            </a:extLst>
          </p:cNvPr>
          <p:cNvSpPr/>
          <p:nvPr/>
        </p:nvSpPr>
        <p:spPr>
          <a:xfrm>
            <a:off x="475771" y="1716115"/>
            <a:ext cx="42159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комплекса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эроз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-мех свойств разрабатываемой стали</a:t>
            </a:r>
            <a:endParaRPr lang="ru-RU" sz="1100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D46ACF86-54B6-B946-B149-C626C1C14B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1324" y="2282594"/>
            <a:ext cx="1364086" cy="1011767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37874F9D-0A5D-AF46-B10D-38F643C456EC}"/>
              </a:ext>
            </a:extLst>
          </p:cNvPr>
          <p:cNvSpPr/>
          <p:nvPr/>
        </p:nvSpPr>
        <p:spPr>
          <a:xfrm>
            <a:off x="20915" y="2462836"/>
            <a:ext cx="321214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178435" lvl="0" indent="-228600">
              <a:spcAft>
                <a:spcPts val="0"/>
              </a:spcAft>
              <a:buAutoNum type="arabicPeriod"/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 экспресс метод  по оценке свойств новой стали параллельно с циклом отработки производственной технологии</a:t>
            </a:r>
          </a:p>
          <a:p>
            <a:pPr marL="228600" marR="178435" lvl="0" indent="-228600">
              <a:spcAft>
                <a:spcPts val="0"/>
              </a:spcAft>
              <a:buAutoNum type="arabicPeriod"/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Начато производство труб из стали обладающей лучшими корр. свойствами</a:t>
            </a:r>
            <a:endParaRPr lang="ru-RU" sz="1100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6D99E958-8A80-FE4D-ACB6-4093F85F9F8A}"/>
              </a:ext>
            </a:extLst>
          </p:cNvPr>
          <p:cNvSpPr/>
          <p:nvPr/>
        </p:nvSpPr>
        <p:spPr>
          <a:xfrm>
            <a:off x="4572000" y="577943"/>
            <a:ext cx="4474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8435" lvl="0" algn="ctr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400" i="1" dirty="0">
                <a:effectLst/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i="1" dirty="0">
                <a:effectLst/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надежности промысловых трубопроводов системы </a:t>
            </a:r>
            <a:r>
              <a:rPr lang="ru-RU" sz="1400" b="1" i="1" dirty="0" smtClean="0">
                <a:effectLst/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ППД»</a:t>
            </a:r>
            <a:endParaRPr lang="ru-RU" sz="1400" b="1" i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C94B3CCF-AB08-ED44-AF08-E9BD536D7B13}"/>
              </a:ext>
            </a:extLst>
          </p:cNvPr>
          <p:cNvSpPr/>
          <p:nvPr/>
        </p:nvSpPr>
        <p:spPr>
          <a:xfrm>
            <a:off x="4510898" y="1220297"/>
            <a:ext cx="9611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Заказчик</a:t>
            </a:r>
            <a:endParaRPr lang="ru-RU" sz="1100" b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720E84CF-81E9-5B4C-8952-7E640BD4287A}"/>
              </a:ext>
            </a:extLst>
          </p:cNvPr>
          <p:cNvSpPr/>
          <p:nvPr/>
        </p:nvSpPr>
        <p:spPr>
          <a:xfrm>
            <a:off x="4517337" y="1617241"/>
            <a:ext cx="6902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00" b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0B49BE71-72B0-4C46-90CA-F9C1C2A786CC}"/>
              </a:ext>
            </a:extLst>
          </p:cNvPr>
          <p:cNvSpPr/>
          <p:nvPr/>
        </p:nvSpPr>
        <p:spPr>
          <a:xfrm>
            <a:off x="4510898" y="2063414"/>
            <a:ext cx="10028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1100" b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6F57A7B5-4674-7948-B88A-6E3693F5B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589" y="1184046"/>
            <a:ext cx="2414786" cy="37064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47556AD8-43D3-A940-89EF-CA04C69C1554}"/>
              </a:ext>
            </a:extLst>
          </p:cNvPr>
          <p:cNvSpPr/>
          <p:nvPr/>
        </p:nvSpPr>
        <p:spPr>
          <a:xfrm>
            <a:off x="5250898" y="1617241"/>
            <a:ext cx="3816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причины отказов трубопроводов, разработка рекомендаций по материальному исполнению</a:t>
            </a:r>
            <a:endParaRPr lang="ru-RU" sz="1100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BA3B308E-6679-6640-98EE-01F59469D5BF}"/>
              </a:ext>
            </a:extLst>
          </p:cNvPr>
          <p:cNvSpPr/>
          <p:nvPr/>
        </p:nvSpPr>
        <p:spPr>
          <a:xfrm>
            <a:off x="4539342" y="2403758"/>
            <a:ext cx="329837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178435" lvl="0" indent="-228600">
              <a:spcAft>
                <a:spcPts val="0"/>
              </a:spcAft>
              <a:buAutoNum type="arabicPeriod"/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 отказа - 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неудовлетворительная 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работоспособность материала в данных </a:t>
            </a:r>
            <a:r>
              <a:rPr lang="ru-RU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marR="178435" lvl="0" indent="-228600">
              <a:spcAft>
                <a:spcPts val="0"/>
              </a:spcAft>
              <a:buAutoNum type="arabicPeriod"/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Разработано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комплексное решение по материалу некоторых сегментов и электрохимической защите</a:t>
            </a:r>
            <a:endParaRPr lang="ru-RU" sz="1100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1286F88A-71D3-954B-978B-A787A8EAA231}"/>
              </a:ext>
            </a:extLst>
          </p:cNvPr>
          <p:cNvSpPr/>
          <p:nvPr/>
        </p:nvSpPr>
        <p:spPr>
          <a:xfrm>
            <a:off x="65314" y="3491768"/>
            <a:ext cx="4626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8435" lvl="0" algn="ctr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400" i="1" dirty="0"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i="1" dirty="0"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Оценка использования ТБД из стали 09Г2С в качестве опорных конструкций Крымского моста» 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F22CBD33-9FA4-A444-88DC-67F3B7AE7C15}"/>
              </a:ext>
            </a:extLst>
          </p:cNvPr>
          <p:cNvSpPr/>
          <p:nvPr/>
        </p:nvSpPr>
        <p:spPr>
          <a:xfrm>
            <a:off x="62586" y="4076827"/>
            <a:ext cx="9611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Заказчик</a:t>
            </a:r>
            <a:endParaRPr lang="ru-RU" sz="1100" b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B0DD90F2-7F47-0742-B03A-056DDBD35587}"/>
              </a:ext>
            </a:extLst>
          </p:cNvPr>
          <p:cNvSpPr/>
          <p:nvPr/>
        </p:nvSpPr>
        <p:spPr>
          <a:xfrm>
            <a:off x="69025" y="4473771"/>
            <a:ext cx="6902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00" b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F9C7146D-65CB-CE4F-BE27-4006AD1EE4AD}"/>
              </a:ext>
            </a:extLst>
          </p:cNvPr>
          <p:cNvSpPr/>
          <p:nvPr/>
        </p:nvSpPr>
        <p:spPr>
          <a:xfrm>
            <a:off x="62586" y="4919944"/>
            <a:ext cx="10028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1100" b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12" descr="http://www.most.life/static/core/images/logo_white.png">
            <a:extLst>
              <a:ext uri="{FF2B5EF4-FFF2-40B4-BE49-F238E27FC236}">
                <a16:creationId xmlns="" xmlns:a16="http://schemas.microsoft.com/office/drawing/2014/main" id="{748DB45F-E131-114C-A36D-196FC9517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811" y="4032476"/>
            <a:ext cx="733175" cy="33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DAA000F6-E556-7748-A958-B4A278768B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0577" y="4027337"/>
            <a:ext cx="2058300" cy="418521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331AE779-A294-474C-8A82-D61BBD548CF0}"/>
              </a:ext>
            </a:extLst>
          </p:cNvPr>
          <p:cNvSpPr/>
          <p:nvPr/>
        </p:nvSpPr>
        <p:spPr>
          <a:xfrm>
            <a:off x="837218" y="4477159"/>
            <a:ext cx="39605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i="1" dirty="0"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Экспериментально обосновать ТБД из 09Г2С в качестве опор Крымского моста</a:t>
            </a:r>
            <a:endParaRPr lang="ru-RU" sz="1100" i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7B6AB310-7B77-0347-BA1A-7010ADE4F0C6}"/>
              </a:ext>
            </a:extLst>
          </p:cNvPr>
          <p:cNvSpPr/>
          <p:nvPr/>
        </p:nvSpPr>
        <p:spPr>
          <a:xfrm>
            <a:off x="55024" y="5228629"/>
            <a:ext cx="367243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AutoNum type="arabicPeriod"/>
            </a:pPr>
            <a:r>
              <a:rPr lang="ru-RU" altLang="ru-RU" sz="1100" i="1" dirty="0"/>
              <a:t>Обоснованы ТБД в качестве опорных моста, </a:t>
            </a:r>
          </a:p>
          <a:p>
            <a:pPr>
              <a:buFontTx/>
              <a:buAutoNum type="arabicPeriod"/>
            </a:pPr>
            <a:r>
              <a:rPr lang="ru-RU" altLang="ru-RU" sz="1100" i="1" dirty="0"/>
              <a:t>Определены скорости коррозии и разработаны рекомендации для защиты опор</a:t>
            </a:r>
            <a:r>
              <a:rPr lang="en-US" altLang="ru-RU" sz="1100" i="1" dirty="0"/>
              <a:t>;</a:t>
            </a:r>
            <a:endParaRPr lang="ru-RU" altLang="ru-RU" sz="1100" i="1" dirty="0"/>
          </a:p>
          <a:p>
            <a:pPr>
              <a:buFontTx/>
              <a:buAutoNum type="arabicPeriod"/>
            </a:pPr>
            <a:r>
              <a:rPr lang="ru-RU" altLang="ru-RU" sz="1100" i="1" dirty="0"/>
              <a:t>Определен ресурс опор с точки зрения</a:t>
            </a:r>
          </a:p>
          <a:p>
            <a:r>
              <a:rPr lang="ru-RU" altLang="ru-RU" sz="1100" i="1" dirty="0"/>
              <a:t> циклических нагрузок</a:t>
            </a:r>
            <a:endParaRPr lang="ru-RU" altLang="ru-RU" sz="1100" dirty="0"/>
          </a:p>
        </p:txBody>
      </p:sp>
      <p:pic>
        <p:nvPicPr>
          <p:cNvPr id="58" name="Picture 2">
            <a:extLst>
              <a:ext uri="{FF2B5EF4-FFF2-40B4-BE49-F238E27FC236}">
                <a16:creationId xmlns="" xmlns:a16="http://schemas.microsoft.com/office/drawing/2014/main" id="{7D88101D-D0F8-7446-97E8-8DFD6511B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287" y="4874872"/>
            <a:ext cx="1058118" cy="13552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C40C827-F796-DB41-823E-1B9922E23CC6}"/>
              </a:ext>
            </a:extLst>
          </p:cNvPr>
          <p:cNvSpPr/>
          <p:nvPr/>
        </p:nvSpPr>
        <p:spPr>
          <a:xfrm>
            <a:off x="4843895" y="3533550"/>
            <a:ext cx="416700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8435" lvl="0" algn="ctr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900" b="1" i="1" dirty="0"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Заказчики, </a:t>
            </a:r>
            <a:r>
              <a:rPr lang="ru-RU" sz="900" b="1" i="1" dirty="0" smtClean="0"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для которых </a:t>
            </a:r>
            <a:r>
              <a:rPr lang="ru-RU" sz="900" b="1" i="1" dirty="0"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системно проводятся работы по </a:t>
            </a:r>
            <a:r>
              <a:rPr lang="ru-RU" sz="900" b="1" i="1" dirty="0" smtClean="0"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исследованию </a:t>
            </a:r>
            <a:r>
              <a:rPr lang="ru-RU" sz="900" b="1" i="1" dirty="0"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материалов с целью квалификации для определенных условий </a:t>
            </a:r>
            <a:r>
              <a:rPr lang="ru-RU" sz="900" b="1" i="1" dirty="0" smtClean="0"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эксплуатации</a:t>
            </a:r>
            <a:r>
              <a:rPr lang="en-US" sz="900" b="1" i="1" dirty="0"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900" b="1" i="1" dirty="0"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6" descr="https://yugarus.ru/upload/iblock/3ae/gazpromnefti40a205l.jpg">
            <a:extLst>
              <a:ext uri="{FF2B5EF4-FFF2-40B4-BE49-F238E27FC236}">
                <a16:creationId xmlns="" xmlns:a16="http://schemas.microsoft.com/office/drawing/2014/main" id="{14D9CCEE-98BE-6F42-B36A-7A06A52D3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12" y="4177553"/>
            <a:ext cx="1243140" cy="69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 descr="https://tradernet.com/data/blogs/users/800874/1499842954_1.png">
            <a:extLst>
              <a:ext uri="{FF2B5EF4-FFF2-40B4-BE49-F238E27FC236}">
                <a16:creationId xmlns="" xmlns:a16="http://schemas.microsoft.com/office/drawing/2014/main" id="{9E98C4C9-B0E6-094C-86C3-5BF333847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3075" y="4417516"/>
            <a:ext cx="1389033" cy="44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1">
            <a:extLst>
              <a:ext uri="{FF2B5EF4-FFF2-40B4-BE49-F238E27FC236}">
                <a16:creationId xmlns="" xmlns:a16="http://schemas.microsoft.com/office/drawing/2014/main" id="{821216E1-A3A3-7843-9560-7C73E5544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044" y="4919944"/>
            <a:ext cx="875376" cy="72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0" descr="https://lith.geol.msu.ru/wp-content/uploads/2016/11/weatherford.png">
            <a:extLst>
              <a:ext uri="{FF2B5EF4-FFF2-40B4-BE49-F238E27FC236}">
                <a16:creationId xmlns="" xmlns:a16="http://schemas.microsoft.com/office/drawing/2014/main" id="{D5635050-AACB-8948-BC7C-587AE514B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955" y="4319157"/>
            <a:ext cx="1374797" cy="58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7000E5E6-E0C2-9C45-98B6-64BDA6E06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025" y="4807034"/>
            <a:ext cx="1226293" cy="548064"/>
          </a:xfrm>
          <a:prstGeom prst="rect">
            <a:avLst/>
          </a:prstGeom>
        </p:spPr>
      </p:pic>
      <p:pic>
        <p:nvPicPr>
          <p:cNvPr id="60" name="Рисунок 3">
            <a:extLst>
              <a:ext uri="{FF2B5EF4-FFF2-40B4-BE49-F238E27FC236}">
                <a16:creationId xmlns="" xmlns:a16="http://schemas.microsoft.com/office/drawing/2014/main" id="{43B70C4D-ED92-E548-94DB-75A6A7A9FF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959" y="5768772"/>
            <a:ext cx="12334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4">
            <a:extLst>
              <a:ext uri="{FF2B5EF4-FFF2-40B4-BE49-F238E27FC236}">
                <a16:creationId xmlns="" xmlns:a16="http://schemas.microsoft.com/office/drawing/2014/main" id="{11662D8C-0EC7-5341-862E-42B6B179E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466" y="5540574"/>
            <a:ext cx="11525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7" descr="https://api.poiskznakov.ru/images/2101087218/">
            <a:extLst>
              <a:ext uri="{FF2B5EF4-FFF2-40B4-BE49-F238E27FC236}">
                <a16:creationId xmlns="" xmlns:a16="http://schemas.microsoft.com/office/drawing/2014/main" id="{22AD478E-F732-4C43-A825-7257268BD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446" y="5002407"/>
            <a:ext cx="1627018" cy="35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Рисунок 24">
            <a:extLst>
              <a:ext uri="{FF2B5EF4-FFF2-40B4-BE49-F238E27FC236}">
                <a16:creationId xmlns="" xmlns:a16="http://schemas.microsoft.com/office/drawing/2014/main" id="{A3F0DCE8-A250-6942-A5F8-A500CCD6CF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388" y="5962063"/>
            <a:ext cx="17494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0" descr="http://www.econom-chelreg.ru/files/image004.jpg">
            <a:extLst>
              <a:ext uri="{FF2B5EF4-FFF2-40B4-BE49-F238E27FC236}">
                <a16:creationId xmlns="" xmlns:a16="http://schemas.microsoft.com/office/drawing/2014/main" id="{61DDCCF2-9EA5-394E-98C8-26E687FF5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244" y="5442244"/>
            <a:ext cx="1366483" cy="36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48" descr="http://ozna.ru/upload/iblock/3d5/30.07.2009.jpg">
            <a:extLst>
              <a:ext uri="{FF2B5EF4-FFF2-40B4-BE49-F238E27FC236}">
                <a16:creationId xmlns="" xmlns:a16="http://schemas.microsoft.com/office/drawing/2014/main" id="{C5A37C9B-84C5-3341-A842-9C6DC23FA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3261" y="5923311"/>
            <a:ext cx="1130075" cy="30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02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D87F8D6-F460-C54A-9476-F59EA66FAA96}"/>
              </a:ext>
            </a:extLst>
          </p:cNvPr>
          <p:cNvSpPr/>
          <p:nvPr/>
        </p:nvSpPr>
        <p:spPr>
          <a:xfrm>
            <a:off x="182859" y="2860988"/>
            <a:ext cx="8759286" cy="917602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81D17F5-0112-C34A-BFD5-65C647162152}"/>
              </a:ext>
            </a:extLst>
          </p:cNvPr>
          <p:cNvSpPr/>
          <p:nvPr/>
        </p:nvSpPr>
        <p:spPr>
          <a:xfrm>
            <a:off x="182859" y="1978222"/>
            <a:ext cx="8759286" cy="917602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D38F30-FCA8-2341-BE68-1B4D28D6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86" y="923860"/>
            <a:ext cx="7111021" cy="1577293"/>
          </a:xfrm>
        </p:spPr>
        <p:txBody>
          <a:bodyPr>
            <a:normAutofit/>
          </a:bodyPr>
          <a:lstStyle/>
          <a:p>
            <a:pPr algn="ctr"/>
            <a:r>
              <a:rPr lang="ru-RU" sz="2800" b="0" u="sng" dirty="0"/>
              <a:t>ОСНОВНЫЕ ФАКТОРЫ НАДЕЖНОСТИ</a:t>
            </a:r>
            <a:r>
              <a:rPr lang="ru-RU" sz="3600" i="1" dirty="0"/>
              <a:t/>
            </a:r>
            <a:br>
              <a:rPr lang="ru-RU" sz="3600" i="1" dirty="0"/>
            </a:br>
            <a:endParaRPr lang="ru-RU" sz="3600" i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F503D01-F347-6944-8D01-2440AFEC8A5F}"/>
              </a:ext>
            </a:extLst>
          </p:cNvPr>
          <p:cNvSpPr/>
          <p:nvPr/>
        </p:nvSpPr>
        <p:spPr>
          <a:xfrm>
            <a:off x="2649223" y="2138253"/>
            <a:ext cx="4856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1. Выбор материала трубопровода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E61E86-FB8E-8E4C-99AC-9A4BFEEF3826}"/>
              </a:ext>
            </a:extLst>
          </p:cNvPr>
          <p:cNvSpPr/>
          <p:nvPr/>
        </p:nvSpPr>
        <p:spPr>
          <a:xfrm>
            <a:off x="2649223" y="2974153"/>
            <a:ext cx="2759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2. Выбор покрытия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F682453-F5FF-E946-A212-265C8AA3B227}"/>
              </a:ext>
            </a:extLst>
          </p:cNvPr>
          <p:cNvSpPr/>
          <p:nvPr/>
        </p:nvSpPr>
        <p:spPr>
          <a:xfrm>
            <a:off x="2649223" y="3810053"/>
            <a:ext cx="4395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3. Подбор ингибитора коррозии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55FBA85-69AD-8149-A5E5-B220E9DE4D35}"/>
              </a:ext>
            </a:extLst>
          </p:cNvPr>
          <p:cNvSpPr/>
          <p:nvPr/>
        </p:nvSpPr>
        <p:spPr>
          <a:xfrm>
            <a:off x="2649223" y="4645953"/>
            <a:ext cx="408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4. Электрохимическая защита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D87F8D6-F460-C54A-9476-F59EA66FAA96}"/>
              </a:ext>
            </a:extLst>
          </p:cNvPr>
          <p:cNvSpPr/>
          <p:nvPr/>
        </p:nvSpPr>
        <p:spPr>
          <a:xfrm>
            <a:off x="182859" y="3757106"/>
            <a:ext cx="8759286" cy="917602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D87F8D6-F460-C54A-9476-F59EA66FAA96}"/>
              </a:ext>
            </a:extLst>
          </p:cNvPr>
          <p:cNvSpPr/>
          <p:nvPr/>
        </p:nvSpPr>
        <p:spPr>
          <a:xfrm>
            <a:off x="182859" y="4652647"/>
            <a:ext cx="8759286" cy="917602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8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5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A645415-3B6C-3847-B9C1-2E88EE60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</a:t>
            </a:r>
            <a:r>
              <a:rPr lang="ru-RU" dirty="0" smtClean="0"/>
              <a:t>р покрытий</a:t>
            </a:r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6B19E418-8614-A740-BDA0-8AFA8AC59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54101"/>
              </p:ext>
            </p:extLst>
          </p:nvPr>
        </p:nvGraphicFramePr>
        <p:xfrm>
          <a:off x="0" y="1334856"/>
          <a:ext cx="3405187" cy="2322490"/>
        </p:xfrm>
        <a:graphic>
          <a:graphicData uri="http://schemas.openxmlformats.org/drawingml/2006/table">
            <a:tbl>
              <a:tblPr/>
              <a:tblGrid>
                <a:gridCol w="2254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09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ИСПЫТАНИЕ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6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ОБОРУДОВАНИЕ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6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Предварительные испытания на стойкость к воздействию низких температур (-60 )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КЛИМАТИЧЕСКАЯ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КАМЕРА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Термостарение</a:t>
                      </a: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при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</a:t>
                      </a: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+70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Воздействие низких </a:t>
                      </a: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 (-60)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воздействие повышенной влажности 98% при температуре +40</a:t>
                      </a:r>
                      <a:r>
                        <a:rPr kumimoji="0" lang="ru-RU" sz="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 </a:t>
                      </a: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воздействие морской атмосферы при температуре +40</a:t>
                      </a:r>
                      <a:r>
                        <a:rPr kumimoji="0" lang="ru-RU" sz="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 </a:t>
                      </a: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 и влажности 98%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Воздействие горячего пара без давления после предварительной выдержки при температуре -40</a:t>
                      </a:r>
                      <a:r>
                        <a:rPr kumimoji="0" lang="ru-RU" sz="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0 </a:t>
                      </a: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E1350FE5-CF1B-904B-8A99-14D1404E0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198654"/>
              </p:ext>
            </p:extLst>
          </p:nvPr>
        </p:nvGraphicFramePr>
        <p:xfrm>
          <a:off x="-1" y="4236876"/>
          <a:ext cx="3405188" cy="2621124"/>
        </p:xfrm>
        <a:graphic>
          <a:graphicData uri="http://schemas.openxmlformats.org/drawingml/2006/table">
            <a:tbl>
              <a:tblPr/>
              <a:tblGrid>
                <a:gridCol w="22542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09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оценка внешнего вида покрытия по ГОСТ 8832 и ГОСТ 9.407</a:t>
                      </a: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6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Визуально-измерительный контроль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6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испытание сопротивления к изменению газового и жидкостного давления по </a:t>
                      </a: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ISO</a:t>
                      </a: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15741:2001 (</a:t>
                      </a: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</a:t>
                      </a: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) (оценка блистеринга по ИСО 4628-2:1982)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Автоклав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исследование стойкости к резким перепадам температур, определение прочности при ударе (ГОСТ 51164-98 и </a:t>
                      </a: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ASTM G</a:t>
                      </a: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-14-72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Автоклав, Уст. Новотест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Исследование стойкости в соляном тумане ГОСТ В 20.57.306-98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Камера соляного тумана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Испытание на истирание </a:t>
                      </a:r>
                      <a:r>
                        <a:rPr kumimoji="0" 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ASTM D</a:t>
                      </a: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4060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Трибологическая машина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Исследование стойкости в модельной </a:t>
                      </a:r>
                      <a:r>
                        <a:rPr kumimoji="0" lang="ru-RU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коррозионно</a:t>
                      </a: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– агрессивной </a:t>
                      </a:r>
                      <a:r>
                        <a:rPr kumimoji="0" lang="ru-RU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сероводородосодержащей</a:t>
                      </a: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среде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Коррозионная ячейка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Прямоугольник 36">
            <a:extLst>
              <a:ext uri="{FF2B5EF4-FFF2-40B4-BE49-F238E27FC236}">
                <a16:creationId xmlns="" xmlns:a16="http://schemas.microsoft.com/office/drawing/2014/main" id="{CFA5F9FA-7F36-D74C-BF11-0328575FE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3" y="3876446"/>
            <a:ext cx="274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/>
              <a:t>ПРОГРАММА ИССЛЕДОВАНИЯ КАЧЕСТВА ВНУТРЕННИХ ПОКРЫТИЙ </a:t>
            </a:r>
            <a:endParaRPr lang="en-US" altLang="ru-RU" sz="1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/>
          </a:p>
        </p:txBody>
      </p:sp>
      <p:sp>
        <p:nvSpPr>
          <p:cNvPr id="11" name="Прямоугольник 58">
            <a:extLst>
              <a:ext uri="{FF2B5EF4-FFF2-40B4-BE49-F238E27FC236}">
                <a16:creationId xmlns="" xmlns:a16="http://schemas.microsoft.com/office/drawing/2014/main" id="{396EF99C-0DD6-494D-9564-1A652752A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90225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/>
              <a:t>ПРОГРАММА ИССЛЕДОВАНИЯ КАЧЕСТВА ВНЕШНИХ ПОКРЫТИЙ </a:t>
            </a:r>
            <a:endParaRPr lang="en-US" altLang="ru-RU" sz="1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/>
          </a:p>
        </p:txBody>
      </p:sp>
      <p:pic>
        <p:nvPicPr>
          <p:cNvPr id="12" name="Рисунок 11" descr="Описание: 1.jpg">
            <a:extLst>
              <a:ext uri="{FF2B5EF4-FFF2-40B4-BE49-F238E27FC236}">
                <a16:creationId xmlns="" xmlns:a16="http://schemas.microsoft.com/office/drawing/2014/main" id="{0528E069-20C5-FD4D-8059-6D422DEC3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7119" y="2335556"/>
            <a:ext cx="156368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9B537FE7-DE8D-5C4F-8A24-CE5B36C2E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870" y="2040420"/>
            <a:ext cx="4003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/>
              <a:t>Оборудования для  комплексной оценки покрытий</a:t>
            </a:r>
            <a:endParaRPr lang="en-US" altLang="ru-RU" sz="1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00" b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13BAFBF-99D8-4A41-8019-1EC0986FC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651" y="2490510"/>
            <a:ext cx="101123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0AD72AC-35B3-B94E-84F4-3384AC156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3409" y="3460299"/>
            <a:ext cx="14351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E21E7D0-6B96-C643-A6FD-4E90D22CD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658" y="5130665"/>
            <a:ext cx="11652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68D0A77-8389-AE47-8ADC-D08C2BE64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3545" y="4472726"/>
            <a:ext cx="1695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00" b="1" dirty="0"/>
              <a:t>После испытаний на сопротивление к изменению жидкостного давления</a:t>
            </a:r>
            <a:endParaRPr lang="en-US" altLang="ru-RU" sz="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" b="1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B6C9B68-6F7B-AF4B-92E6-1A280A5D4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9570" y="6057845"/>
            <a:ext cx="1892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00" b="1" dirty="0"/>
              <a:t>Фотография отпечатка удара при определении прочности</a:t>
            </a:r>
            <a:endParaRPr lang="en-US" altLang="ru-RU" sz="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A72FE4F-7559-C748-8656-AD7D01605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682" y="6050702"/>
            <a:ext cx="1647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/>
              <a:t>Измеритель прочности</a:t>
            </a:r>
            <a:endParaRPr lang="en-US" altLang="ru-RU" sz="1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F25CD89-48EE-B946-93A5-32EBC6098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501" y="4448914"/>
            <a:ext cx="9652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18B77647-01D8-3D43-BCBF-8C4CF4FB7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180" y="3885554"/>
            <a:ext cx="1892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/>
              <a:t>Автоклав</a:t>
            </a:r>
            <a:endParaRPr lang="en-US" altLang="ru-RU" sz="1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/>
          </a:p>
        </p:txBody>
      </p:sp>
      <p:pic>
        <p:nvPicPr>
          <p:cNvPr id="22" name="Picture 3">
            <a:extLst>
              <a:ext uri="{FF2B5EF4-FFF2-40B4-BE49-F238E27FC236}">
                <a16:creationId xmlns="" xmlns:a16="http://schemas.microsoft.com/office/drawing/2014/main" id="{59AC3AC9-60FF-FA4E-B812-EF8E895E5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9968" y="2435372"/>
            <a:ext cx="78898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4">
            <a:extLst>
              <a:ext uri="{FF2B5EF4-FFF2-40B4-BE49-F238E27FC236}">
                <a16:creationId xmlns="" xmlns:a16="http://schemas.microsoft.com/office/drawing/2014/main" id="{A3EA68F1-B878-8848-A345-8F6CFA215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0705" y="3825591"/>
            <a:ext cx="15144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AA70A95-DAD2-7344-AFD9-EBA78815D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173" y="4861665"/>
            <a:ext cx="1892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/>
              <a:t>Коррозионные ячейки</a:t>
            </a:r>
            <a:endParaRPr lang="en-US" altLang="ru-RU" sz="1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/>
          </a:p>
        </p:txBody>
      </p:sp>
      <p:pic>
        <p:nvPicPr>
          <p:cNvPr id="26" name="image15.png">
            <a:extLst>
              <a:ext uri="{FF2B5EF4-FFF2-40B4-BE49-F238E27FC236}">
                <a16:creationId xmlns="" xmlns:a16="http://schemas.microsoft.com/office/drawing/2014/main" id="{AD916C45-6F6D-5C4E-A167-E674B3651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0132" y="5233932"/>
            <a:ext cx="176688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F7328AE5-8350-CB44-BFA3-5AC806296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414" y="6099120"/>
            <a:ext cx="1892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/>
              <a:t>Камера соляного тумана</a:t>
            </a:r>
            <a:endParaRPr lang="en-US" altLang="ru-RU" sz="1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/>
          </a:p>
        </p:txBody>
      </p:sp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C0755C21-09ED-644F-AB5E-F3D2EE549FF9}"/>
              </a:ext>
            </a:extLst>
          </p:cNvPr>
          <p:cNvSpPr txBox="1">
            <a:spLocks/>
          </p:cNvSpPr>
          <p:nvPr/>
        </p:nvSpPr>
        <p:spPr>
          <a:xfrm>
            <a:off x="3308350" y="805097"/>
            <a:ext cx="6047722" cy="634263"/>
          </a:xfrm>
          <a:prstGeom prst="rect">
            <a:avLst/>
          </a:prstGeom>
        </p:spPr>
        <p:txBody>
          <a:bodyPr anchor="ctr" anchorCtr="1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pPr algn="r"/>
            <a:r>
              <a:rPr lang="ru-RU" sz="1800" b="0" i="1" dirty="0"/>
              <a:t>БОЛЬШОЕ КОЛИЧЕСТВО АНТИКОРРОЗИОННЫХ И АНТИФРИКЦИОННЫХ ПОКРЫТИЙ (ЭПОКСИДНЫХ, ЛАКОКРАСОЧНЫХ, МЕТАЛЛИЗАЦИОННЫХ и др.)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5D564AB-5652-1545-9FFD-64052E264DA0}"/>
              </a:ext>
            </a:extLst>
          </p:cNvPr>
          <p:cNvSpPr/>
          <p:nvPr/>
        </p:nvSpPr>
        <p:spPr>
          <a:xfrm>
            <a:off x="3476765" y="684550"/>
            <a:ext cx="5667235" cy="780402"/>
          </a:xfrm>
          <a:prstGeom prst="rect">
            <a:avLst/>
          </a:prstGeom>
          <a:solidFill>
            <a:srgbClr val="21A649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0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0F15B91F-E1B6-2247-BD81-3AD414669AC6}"/>
              </a:ext>
            </a:extLst>
          </p:cNvPr>
          <p:cNvCxnSpPr>
            <a:cxnSpLocks/>
          </p:cNvCxnSpPr>
          <p:nvPr/>
        </p:nvCxnSpPr>
        <p:spPr>
          <a:xfrm>
            <a:off x="0" y="344883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52BC9C47-605E-2F4E-A5B1-974A5D04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457" y="1"/>
            <a:ext cx="5078830" cy="577942"/>
          </a:xfrm>
        </p:spPr>
        <p:txBody>
          <a:bodyPr/>
          <a:lstStyle/>
          <a:p>
            <a:r>
              <a:rPr lang="ru-RU" dirty="0" smtClean="0"/>
              <a:t>Опыт</a:t>
            </a:r>
            <a:endParaRPr lang="ru-RU" dirty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CF697D12-9D6B-C044-9450-CA049BB761F3}"/>
              </a:ext>
            </a:extLst>
          </p:cNvPr>
          <p:cNvCxnSpPr/>
          <p:nvPr/>
        </p:nvCxnSpPr>
        <p:spPr>
          <a:xfrm>
            <a:off x="4474029" y="577943"/>
            <a:ext cx="0" cy="5855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6FB4FC35-B17D-9B4C-86BA-925193D027B0}"/>
              </a:ext>
            </a:extLst>
          </p:cNvPr>
          <p:cNvSpPr/>
          <p:nvPr/>
        </p:nvSpPr>
        <p:spPr>
          <a:xfrm>
            <a:off x="14098" y="581390"/>
            <a:ext cx="4677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8435" lvl="0" algn="ctr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400" i="1" dirty="0">
                <a:effectLst/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i="1" dirty="0">
                <a:effectLst/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Оценка работоспособности порошковых эпоксидных покрытий опор Крымского моста»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7FBFC6CB-B125-AA46-B099-823FB707DDD2}"/>
              </a:ext>
            </a:extLst>
          </p:cNvPr>
          <p:cNvSpPr/>
          <p:nvPr/>
        </p:nvSpPr>
        <p:spPr>
          <a:xfrm>
            <a:off x="0" y="1339919"/>
            <a:ext cx="10252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Партнеры</a:t>
            </a:r>
            <a:endParaRPr lang="ru-RU" sz="1100" b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AB9B0BA-1CBF-1B4D-95E3-EAE05354F1EE}"/>
              </a:ext>
            </a:extLst>
          </p:cNvPr>
          <p:cNvSpPr/>
          <p:nvPr/>
        </p:nvSpPr>
        <p:spPr>
          <a:xfrm>
            <a:off x="0" y="1721151"/>
            <a:ext cx="6902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00" b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447828E9-6939-4E4F-8AD6-0BF20B4D2B3D}"/>
              </a:ext>
            </a:extLst>
          </p:cNvPr>
          <p:cNvSpPr/>
          <p:nvPr/>
        </p:nvSpPr>
        <p:spPr>
          <a:xfrm>
            <a:off x="0" y="2102383"/>
            <a:ext cx="10028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1100" b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1EDD450F-7620-504D-9C3C-C1279D947813}"/>
              </a:ext>
            </a:extLst>
          </p:cNvPr>
          <p:cNvSpPr/>
          <p:nvPr/>
        </p:nvSpPr>
        <p:spPr>
          <a:xfrm>
            <a:off x="475771" y="1716115"/>
            <a:ext cx="39982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Оценить защитную способность покрытий после ледохода</a:t>
            </a:r>
            <a:endParaRPr lang="ru-RU" sz="1100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37874F9D-0A5D-AF46-B10D-38F643C456EC}"/>
              </a:ext>
            </a:extLst>
          </p:cNvPr>
          <p:cNvSpPr/>
          <p:nvPr/>
        </p:nvSpPr>
        <p:spPr>
          <a:xfrm>
            <a:off x="121501" y="2429246"/>
            <a:ext cx="2695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dirty="0"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Определены факторы и  механизм развития коррозионных процессов при повреждении защитного покрытия опорных конструкций. </a:t>
            </a:r>
            <a:endParaRPr lang="ru-RU" sz="1100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6D99E958-8A80-FE4D-ACB6-4093F85F9F8A}"/>
              </a:ext>
            </a:extLst>
          </p:cNvPr>
          <p:cNvSpPr/>
          <p:nvPr/>
        </p:nvSpPr>
        <p:spPr>
          <a:xfrm>
            <a:off x="4572000" y="577943"/>
            <a:ext cx="4474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8435" lvl="0" algn="ctr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400" i="1" dirty="0">
                <a:effectLst/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i="1" dirty="0"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Оценка работоспособности ремонтного покрытия для опор Крымского моста</a:t>
            </a:r>
            <a:r>
              <a:rPr lang="ru-RU" sz="1400" b="1" i="1" dirty="0">
                <a:effectLst/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C94B3CCF-AB08-ED44-AF08-E9BD536D7B13}"/>
              </a:ext>
            </a:extLst>
          </p:cNvPr>
          <p:cNvSpPr/>
          <p:nvPr/>
        </p:nvSpPr>
        <p:spPr>
          <a:xfrm>
            <a:off x="4510898" y="1220297"/>
            <a:ext cx="9611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Заказчик</a:t>
            </a:r>
            <a:endParaRPr lang="ru-RU" sz="1100" b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720E84CF-81E9-5B4C-8952-7E640BD4287A}"/>
              </a:ext>
            </a:extLst>
          </p:cNvPr>
          <p:cNvSpPr/>
          <p:nvPr/>
        </p:nvSpPr>
        <p:spPr>
          <a:xfrm>
            <a:off x="4517337" y="1617241"/>
            <a:ext cx="6902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00" b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0B49BE71-72B0-4C46-90CA-F9C1C2A786CC}"/>
              </a:ext>
            </a:extLst>
          </p:cNvPr>
          <p:cNvSpPr/>
          <p:nvPr/>
        </p:nvSpPr>
        <p:spPr>
          <a:xfrm>
            <a:off x="4510898" y="2063414"/>
            <a:ext cx="10028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1100" b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47556AD8-43D3-A940-89EF-CA04C69C1554}"/>
              </a:ext>
            </a:extLst>
          </p:cNvPr>
          <p:cNvSpPr/>
          <p:nvPr/>
        </p:nvSpPr>
        <p:spPr>
          <a:xfrm>
            <a:off x="5250898" y="1617241"/>
            <a:ext cx="38165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методики и испытания инновационного материала для ремонта покрытий</a:t>
            </a:r>
            <a:endParaRPr lang="ru-RU" sz="1100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BA3B308E-6679-6640-98EE-01F59469D5BF}"/>
              </a:ext>
            </a:extLst>
          </p:cNvPr>
          <p:cNvSpPr/>
          <p:nvPr/>
        </p:nvSpPr>
        <p:spPr>
          <a:xfrm>
            <a:off x="4539342" y="2403758"/>
            <a:ext cx="452814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178435" lvl="0" indent="-228600">
              <a:spcAft>
                <a:spcPts val="0"/>
              </a:spcAft>
              <a:buAutoNum type="arabicPeriod"/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Разработана методика, учитывающая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воздействие коррозионной среды,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термоциклических нагрузок, солнечных лучей,  скорости 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течения, 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переменного смачивания</a:t>
            </a:r>
          </a:p>
          <a:p>
            <a:pPr marL="228600" marR="178435" lvl="0" indent="-228600">
              <a:spcAft>
                <a:spcPts val="0"/>
              </a:spcAft>
              <a:buAutoNum type="arabicPeriod"/>
              <a:tabLst>
                <a:tab pos="2969895" algn="ctr"/>
                <a:tab pos="5940425" algn="r"/>
                <a:tab pos="6119495" algn="r"/>
              </a:tabLst>
            </a:pP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настоящий 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момент продолжается выполнение работы 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1286F88A-71D3-954B-978B-A787A8EAA231}"/>
              </a:ext>
            </a:extLst>
          </p:cNvPr>
          <p:cNvSpPr/>
          <p:nvPr/>
        </p:nvSpPr>
        <p:spPr>
          <a:xfrm>
            <a:off x="65314" y="3491768"/>
            <a:ext cx="4626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8435" lvl="0" algn="ctr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400" i="1" dirty="0"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i="1" dirty="0"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 работоспособности внутренних покрытий бурильных труб» 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F22CBD33-9FA4-A444-88DC-67F3B7AE7C15}"/>
              </a:ext>
            </a:extLst>
          </p:cNvPr>
          <p:cNvSpPr/>
          <p:nvPr/>
        </p:nvSpPr>
        <p:spPr>
          <a:xfrm>
            <a:off x="62586" y="4076827"/>
            <a:ext cx="9611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Заказчик</a:t>
            </a:r>
            <a:endParaRPr lang="ru-RU" sz="1100" b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B0DD90F2-7F47-0742-B03A-056DDBD35587}"/>
              </a:ext>
            </a:extLst>
          </p:cNvPr>
          <p:cNvSpPr/>
          <p:nvPr/>
        </p:nvSpPr>
        <p:spPr>
          <a:xfrm>
            <a:off x="69025" y="4473771"/>
            <a:ext cx="6902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00" b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F9C7146D-65CB-CE4F-BE27-4006AD1EE4AD}"/>
              </a:ext>
            </a:extLst>
          </p:cNvPr>
          <p:cNvSpPr/>
          <p:nvPr/>
        </p:nvSpPr>
        <p:spPr>
          <a:xfrm>
            <a:off x="62586" y="4919944"/>
            <a:ext cx="10028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1100" b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12" descr="http://www.most.life/static/core/images/logo_white.png">
            <a:extLst>
              <a:ext uri="{FF2B5EF4-FFF2-40B4-BE49-F238E27FC236}">
                <a16:creationId xmlns="" xmlns:a16="http://schemas.microsoft.com/office/drawing/2014/main" id="{748DB45F-E131-114C-A36D-196FC9517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811" y="1201197"/>
            <a:ext cx="733175" cy="33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DAA000F6-E556-7748-A958-B4A278768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738" y="1126435"/>
            <a:ext cx="2058300" cy="418521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331AE779-A294-474C-8A82-D61BBD548CF0}"/>
              </a:ext>
            </a:extLst>
          </p:cNvPr>
          <p:cNvSpPr/>
          <p:nvPr/>
        </p:nvSpPr>
        <p:spPr>
          <a:xfrm>
            <a:off x="564005" y="4473771"/>
            <a:ext cx="40385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i="1" dirty="0"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кинетику деградаций </a:t>
            </a:r>
            <a:r>
              <a:rPr lang="ru-RU" sz="1100" i="1" dirty="0" err="1"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гладкостных</a:t>
            </a:r>
            <a:r>
              <a:rPr lang="ru-RU" sz="1100" i="1" dirty="0"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 smtClean="0"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покрытий</a:t>
            </a:r>
            <a:endParaRPr lang="ru-RU" sz="1100" i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7B6AB310-7B77-0347-BA1A-7010ADE4F0C6}"/>
              </a:ext>
            </a:extLst>
          </p:cNvPr>
          <p:cNvSpPr/>
          <p:nvPr/>
        </p:nvSpPr>
        <p:spPr>
          <a:xfrm>
            <a:off x="62586" y="5252393"/>
            <a:ext cx="29203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AutoNum type="arabicPeriod"/>
            </a:pPr>
            <a:r>
              <a:rPr lang="ru-RU" altLang="ru-RU" sz="1100" i="1" dirty="0"/>
              <a:t>Разработана методика коррозионно-эрозионных испытаний</a:t>
            </a:r>
          </a:p>
          <a:p>
            <a:pPr>
              <a:buFontTx/>
              <a:buAutoNum type="arabicPeriod"/>
            </a:pPr>
            <a:r>
              <a:rPr lang="ru-RU" altLang="ru-RU" sz="1100" i="1" dirty="0"/>
              <a:t>Определен механизм деградации покрытий</a:t>
            </a:r>
            <a:endParaRPr lang="ru-RU" altLang="ru-RU" sz="1100" dirty="0"/>
          </a:p>
        </p:txBody>
      </p:sp>
      <p:pic>
        <p:nvPicPr>
          <p:cNvPr id="49" name="Picture 3">
            <a:extLst>
              <a:ext uri="{FF2B5EF4-FFF2-40B4-BE49-F238E27FC236}">
                <a16:creationId xmlns="" xmlns:a16="http://schemas.microsoft.com/office/drawing/2014/main" id="{5E121249-14AE-344B-93C2-EFDA57A34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558" y="2156461"/>
            <a:ext cx="1642549" cy="104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2" descr="http://www.most.life/static/core/images/logo_white.png">
            <a:extLst>
              <a:ext uri="{FF2B5EF4-FFF2-40B4-BE49-F238E27FC236}">
                <a16:creationId xmlns="" xmlns:a16="http://schemas.microsoft.com/office/drawing/2014/main" id="{F3C1C0D5-3158-3847-9E98-B3B73191D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408" y="1193646"/>
            <a:ext cx="733175" cy="33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6517DB-7C9C-7D4F-97BB-F32AD7B3D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175" y="1165761"/>
            <a:ext cx="2423777" cy="3474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3B93F4A-7F93-E843-A2E3-2977CF4921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809" y="4000216"/>
            <a:ext cx="846302" cy="412112"/>
          </a:xfrm>
          <a:prstGeom prst="rect">
            <a:avLst/>
          </a:prstGeom>
        </p:spPr>
      </p:pic>
      <p:pic>
        <p:nvPicPr>
          <p:cNvPr id="67" name="Picture 13">
            <a:extLst>
              <a:ext uri="{FF2B5EF4-FFF2-40B4-BE49-F238E27FC236}">
                <a16:creationId xmlns="" xmlns:a16="http://schemas.microsoft.com/office/drawing/2014/main" id="{6CC1AEFE-08E7-E848-9D19-72201599D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715370" y="5289235"/>
            <a:ext cx="925454" cy="58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5">
            <a:extLst>
              <a:ext uri="{FF2B5EF4-FFF2-40B4-BE49-F238E27FC236}">
                <a16:creationId xmlns="" xmlns:a16="http://schemas.microsoft.com/office/drawing/2014/main" id="{8798E649-9E0F-7F48-BFDF-E00E8C1E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23151" y="5265348"/>
            <a:ext cx="925454" cy="67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25AC6F4B-2D96-6C41-9623-60B2DF2F87F5}"/>
              </a:ext>
            </a:extLst>
          </p:cNvPr>
          <p:cNvSpPr/>
          <p:nvPr/>
        </p:nvSpPr>
        <p:spPr>
          <a:xfrm>
            <a:off x="4677747" y="3534523"/>
            <a:ext cx="4474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8435" lvl="0" algn="ctr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400" i="1" dirty="0">
                <a:effectLst/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i="1" dirty="0"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толщины цинкового покрытия для защиты объектов Крымского моста</a:t>
            </a:r>
            <a:r>
              <a:rPr lang="ru-RU" sz="1400" b="1" i="1" dirty="0">
                <a:effectLst/>
                <a:latin typeface="Baltica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9ED592A7-D344-994C-85B3-231C0B7116CA}"/>
              </a:ext>
            </a:extLst>
          </p:cNvPr>
          <p:cNvSpPr/>
          <p:nvPr/>
        </p:nvSpPr>
        <p:spPr>
          <a:xfrm>
            <a:off x="4657310" y="4109467"/>
            <a:ext cx="9611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Заказчик</a:t>
            </a:r>
            <a:endParaRPr lang="ru-RU" sz="1100" b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6FFABF51-56A5-FB4E-884E-9CC8BBDF75F3}"/>
              </a:ext>
            </a:extLst>
          </p:cNvPr>
          <p:cNvSpPr/>
          <p:nvPr/>
        </p:nvSpPr>
        <p:spPr>
          <a:xfrm>
            <a:off x="4663749" y="4506411"/>
            <a:ext cx="6902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00" b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BE78A1E7-0EE1-514A-9A90-6C12CAD17A08}"/>
              </a:ext>
            </a:extLst>
          </p:cNvPr>
          <p:cNvSpPr/>
          <p:nvPr/>
        </p:nvSpPr>
        <p:spPr>
          <a:xfrm>
            <a:off x="4657310" y="4952584"/>
            <a:ext cx="10028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1100" b="1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Picture 12" descr="http://www.most.life/static/core/images/logo_white.png">
            <a:extLst>
              <a:ext uri="{FF2B5EF4-FFF2-40B4-BE49-F238E27FC236}">
                <a16:creationId xmlns="" xmlns:a16="http://schemas.microsoft.com/office/drawing/2014/main" id="{1BE31269-0FFB-F74A-837A-5B5AD27F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7820" y="4082816"/>
            <a:ext cx="733175" cy="33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E17963C-D49A-0549-BF72-55B746F6C6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893" y="3980872"/>
            <a:ext cx="2126615" cy="534997"/>
          </a:xfrm>
          <a:prstGeom prst="rect">
            <a:avLst/>
          </a:prstGeom>
        </p:spPr>
      </p:pic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7668396B-4A3A-694E-A7AB-A91E0FEA85B9}"/>
              </a:ext>
            </a:extLst>
          </p:cNvPr>
          <p:cNvSpPr/>
          <p:nvPr/>
        </p:nvSpPr>
        <p:spPr>
          <a:xfrm>
            <a:off x="5070862" y="4465556"/>
            <a:ext cx="40731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8435" lvl="0">
              <a:spcAft>
                <a:spcPts val="0"/>
              </a:spcAft>
              <a:tabLst>
                <a:tab pos="2969895" algn="ctr"/>
                <a:tab pos="5940425" algn="r"/>
                <a:tab pos="6119495" algn="r"/>
              </a:tabLs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методики и проведение испытаний по оценке толщины цинкового покрытия для защиты объектов на 15 лет</a:t>
            </a:r>
            <a:endParaRPr lang="ru-RU" sz="1100" dirty="0">
              <a:effectLst/>
              <a:latin typeface="Baltic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0218E41A-F7CB-784D-A2F9-652642C5FA09}"/>
              </a:ext>
            </a:extLst>
          </p:cNvPr>
          <p:cNvSpPr/>
          <p:nvPr/>
        </p:nvSpPr>
        <p:spPr>
          <a:xfrm>
            <a:off x="4691758" y="5236841"/>
            <a:ext cx="31368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AutoNum type="arabicPeriod"/>
            </a:pPr>
            <a:r>
              <a:rPr lang="ru-RU" altLang="ru-RU" sz="1100" i="1" dirty="0"/>
              <a:t>Разработана новая методика, сочетающая лабораторные и натурные испытания</a:t>
            </a:r>
            <a:r>
              <a:rPr lang="en-US" altLang="ru-RU" sz="1100" i="1" dirty="0"/>
              <a:t>;</a:t>
            </a:r>
            <a:endParaRPr lang="ru-RU" altLang="ru-RU" sz="1100" i="1" dirty="0"/>
          </a:p>
          <a:p>
            <a:pPr>
              <a:buFontTx/>
              <a:buAutoNum type="arabicPeriod"/>
            </a:pPr>
            <a:r>
              <a:rPr lang="ru-RU" altLang="ru-RU" sz="1100" i="1" dirty="0"/>
              <a:t>Проведены все работы и определена толщина покрытия расчетно-экспериментальными методом</a:t>
            </a:r>
            <a:r>
              <a:rPr lang="en-US" altLang="ru-RU" sz="1100" i="1" dirty="0"/>
              <a:t>;</a:t>
            </a:r>
            <a:endParaRPr lang="ru-RU" altLang="ru-RU" sz="1100" i="1" dirty="0"/>
          </a:p>
          <a:p>
            <a:pPr>
              <a:buFontTx/>
              <a:buAutoNum type="arabicPeriod"/>
            </a:pPr>
            <a:r>
              <a:rPr lang="ru-RU" altLang="ru-RU" sz="1100" i="1" dirty="0"/>
              <a:t>Оформляется патент</a:t>
            </a:r>
            <a:r>
              <a:rPr lang="en-US" altLang="ru-RU" sz="1100" i="1" dirty="0"/>
              <a:t>;</a:t>
            </a:r>
            <a:endParaRPr lang="ru-RU" altLang="ru-RU" sz="1100" dirty="0"/>
          </a:p>
        </p:txBody>
      </p:sp>
      <p:pic>
        <p:nvPicPr>
          <p:cNvPr id="80" name="Picture 8">
            <a:extLst>
              <a:ext uri="{FF2B5EF4-FFF2-40B4-BE49-F238E27FC236}">
                <a16:creationId xmlns="" xmlns:a16="http://schemas.microsoft.com/office/drawing/2014/main" id="{2F7AF06A-22BC-6741-A001-4B7EEA277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023" y="4919944"/>
            <a:ext cx="1027564" cy="13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288224"/>
      </p:ext>
    </p:extLst>
  </p:cSld>
  <p:clrMapOvr>
    <a:masterClrMapping/>
  </p:clrMapOvr>
</p:sld>
</file>

<file path=ppt/theme/theme1.xml><?xml version="1.0" encoding="utf-8"?>
<a:theme xmlns:a="http://schemas.openxmlformats.org/drawingml/2006/main" name="Polytech_theme">
  <a:themeElements>
    <a:clrScheme name="Политех 1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37B34A"/>
      </a:accent1>
      <a:accent2>
        <a:srgbClr val="21A690"/>
      </a:accent2>
      <a:accent3>
        <a:srgbClr val="369461"/>
      </a:accent3>
      <a:accent4>
        <a:srgbClr val="2FA0E1"/>
      </a:accent4>
      <a:accent5>
        <a:srgbClr val="8AB833"/>
      </a:accent5>
      <a:accent6>
        <a:srgbClr val="394091"/>
      </a:accent6>
      <a:hlink>
        <a:srgbClr val="37B34A"/>
      </a:hlink>
      <a:folHlink>
        <a:srgbClr val="0296E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ytech_presentation.potx" id="{0C3B3220-C52F-CE4F-9D40-4AE4710B99FC}" vid="{79B74601-811A-364F-91C2-904BAD2FC06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1039</Words>
  <Application>Microsoft Office PowerPoint</Application>
  <PresentationFormat>Экран (4:3)</PresentationFormat>
  <Paragraphs>211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Baltica</vt:lpstr>
      <vt:lpstr>Calibri</vt:lpstr>
      <vt:lpstr>Calibri Light</vt:lpstr>
      <vt:lpstr>Helvetica</vt:lpstr>
      <vt:lpstr>PT Sans</vt:lpstr>
      <vt:lpstr>Times New Roman</vt:lpstr>
      <vt:lpstr>Polytech_theme</vt:lpstr>
      <vt:lpstr>Повышение надежности трубопроводов за счет применения перспективных методов защиты от коррозии</vt:lpstr>
      <vt:lpstr>НИОЦ «Везерфорд-Политехник»</vt:lpstr>
      <vt:lpstr>ОСНОВА БЕСПЕРЕБОЙНОЙ РАБОТЫ РЕСУРСОСНАБЖАЮЩИХ КОМПАНИЙ -  надежная работа систем  </vt:lpstr>
      <vt:lpstr>ОСНОВНЫЕ ФАКТОРЫ НАДЕЖНОСТИ </vt:lpstr>
      <vt:lpstr>1. Выбор и обоснование материала трубопровода</vt:lpstr>
      <vt:lpstr>Опыт</vt:lpstr>
      <vt:lpstr>ОСНОВНЫЕ ФАКТОРЫ НАДЕЖНОСТИ </vt:lpstr>
      <vt:lpstr>Выбор покрытий</vt:lpstr>
      <vt:lpstr>Опыт</vt:lpstr>
      <vt:lpstr>ОСНОВНЫЕ ФАКТОРЫ НАДЕЖНОСТИ </vt:lpstr>
      <vt:lpstr>Ингибирование</vt:lpstr>
      <vt:lpstr>ОСНОВНЫЕ ФАКТОРЫ НАДЕЖНОСТИ </vt:lpstr>
      <vt:lpstr>Электрохимическая защита</vt:lpstr>
      <vt:lpstr>Опытно-промышленные испытания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Санкт-Петербургского политехнического университета Петра Великого в интернете и в социальных ресурсах</dc:title>
  <dc:creator>пользователь Microsoft Office</dc:creator>
  <cp:lastModifiedBy>Пользователь Windows</cp:lastModifiedBy>
  <cp:revision>55</cp:revision>
  <cp:lastPrinted>2018-06-24T16:30:26Z</cp:lastPrinted>
  <dcterms:created xsi:type="dcterms:W3CDTF">2016-02-02T13:12:08Z</dcterms:created>
  <dcterms:modified xsi:type="dcterms:W3CDTF">2018-06-26T08:38:05Z</dcterms:modified>
</cp:coreProperties>
</file>