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6" r:id="rId2"/>
    <p:sldId id="489" r:id="rId3"/>
    <p:sldId id="491" r:id="rId4"/>
    <p:sldId id="507" r:id="rId5"/>
    <p:sldId id="508" r:id="rId6"/>
    <p:sldId id="522" r:id="rId7"/>
    <p:sldId id="510" r:id="rId8"/>
    <p:sldId id="495" r:id="rId9"/>
    <p:sldId id="523" r:id="rId10"/>
    <p:sldId id="434" r:id="rId11"/>
    <p:sldId id="525" r:id="rId12"/>
    <p:sldId id="460" r:id="rId13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50101"/>
    <a:srgbClr val="FF9933"/>
    <a:srgbClr val="BA8D60"/>
    <a:srgbClr val="FCFCFC"/>
    <a:srgbClr val="EDD48F"/>
    <a:srgbClr val="993300"/>
    <a:srgbClr val="99CCFF"/>
    <a:srgbClr val="666699"/>
    <a:srgbClr val="E3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0" autoAdjust="0"/>
    <p:restoredTop sz="94670" autoAdjust="0"/>
  </p:normalViewPr>
  <p:slideViewPr>
    <p:cSldViewPr>
      <p:cViewPr>
        <p:scale>
          <a:sx n="108" d="100"/>
          <a:sy n="108" d="100"/>
        </p:scale>
        <p:origin x="-225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kinSS\Desktop\&#1053;&#1086;&#1074;&#1072;&#1103;%20&#1087;&#1072;&#1087;&#1082;&#1072;\&#1044;&#1080;&#1072;&#1075;&#1088;&#1072;&#1084;&#1084;&#1072;%20&#1074;%20Microsoft%20Offic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мероприятий</c:v>
                </c:pt>
              </c:strCache>
            </c:strRef>
          </c:tx>
          <c:spPr>
            <a:gradFill>
              <a:gsLst>
                <a:gs pos="56000">
                  <a:srgbClr val="EDD48F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rgbClr val="95010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777777">
                      <a:tint val="66000"/>
                      <a:satMod val="160000"/>
                    </a:srgbClr>
                  </a:gs>
                  <a:gs pos="50000">
                    <a:srgbClr val="777777">
                      <a:tint val="44500"/>
                      <a:satMod val="160000"/>
                    </a:srgbClr>
                  </a:gs>
                  <a:gs pos="100000">
                    <a:srgbClr val="777777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950101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EDD48F">
                      <a:tint val="66000"/>
                      <a:satMod val="160000"/>
                    </a:srgbClr>
                  </a:gs>
                  <a:gs pos="50000">
                    <a:srgbClr val="EDD48F">
                      <a:tint val="44500"/>
                      <a:satMod val="160000"/>
                    </a:srgbClr>
                  </a:gs>
                  <a:gs pos="100000">
                    <a:srgbClr val="EDD48F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950101"/>
                </a:solidFill>
              </a:ln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Мероприятия у потребителей тепловой энергии</c:v>
                </c:pt>
                <c:pt idx="1">
                  <c:v>Мероприятия на источниках и тепловых сетях ГУП "ТЭК СПБ"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1436</c:v>
                </c:pt>
                <c:pt idx="1">
                  <c:v>3976.5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20189878376813E-2"/>
          <c:y val="3.6770853163415371E-2"/>
          <c:w val="0.70224476973822836"/>
          <c:h val="0.81721809676090751"/>
        </c:manualLayout>
      </c:layout>
      <c:bar3DChart>
        <c:barDir val="col"/>
        <c:grouping val="clustered"/>
        <c:varyColors val="0"/>
        <c:ser>
          <c:idx val="0"/>
          <c:order val="0"/>
          <c:tx>
            <c:v>Годовые лимиты</c:v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5830463281857597E-3"/>
                  <c:y val="-5.565681212627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2 938,114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555089025867784E-3"/>
                  <c:y val="-4.18062161561574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4 222,75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096966237467898E-3"/>
                  <c:y val="-2.68351225345252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</a:t>
                    </a:r>
                    <a:r>
                      <a:rPr lang="ru-RU" dirty="0" smtClean="0"/>
                      <a:t>151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2938.114</c:v>
                </c:pt>
                <c:pt idx="1">
                  <c:v>4222.75</c:v>
                </c:pt>
                <c:pt idx="2">
                  <c:v>4151.0439999999999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31-440C-8D02-12FAFE282119}"/>
            </c:ext>
          </c:extLst>
        </c:ser>
        <c:ser>
          <c:idx val="1"/>
          <c:order val="1"/>
          <c:tx>
            <c:v>В том числе на реконструкцию тепловых сетей</c:v>
          </c:tx>
          <c:spPr>
            <a:gradFill rotWithShape="1">
              <a:gsLst>
                <a:gs pos="0">
                  <a:srgbClr val="424E5B">
                    <a:satMod val="103000"/>
                    <a:lumMod val="102000"/>
                    <a:tint val="94000"/>
                  </a:srgbClr>
                </a:gs>
                <a:gs pos="51000">
                  <a:srgbClr val="B3ECF7"/>
                </a:gs>
                <a:gs pos="100000">
                  <a:srgbClr val="424E5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6098326239613276E-2"/>
                  <c:y val="-4.59635664542691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2 439,07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14332507116118E-2"/>
                  <c:y val="-4.5963928372115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3 519,13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462846798534988E-2"/>
                  <c:y val="-4.59635664542691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3 474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i="1" cap="all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Лист1!$B$6:$D$6</c:f>
              <c:numCache>
                <c:formatCode>#,##0.00</c:formatCode>
                <c:ptCount val="3"/>
                <c:pt idx="0">
                  <c:v>2439.0700000000002</c:v>
                </c:pt>
                <c:pt idx="1">
                  <c:v>3519.13</c:v>
                </c:pt>
                <c:pt idx="2" formatCode="General">
                  <c:v>3474.1860000000001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31-440C-8D02-12FAFE282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423488"/>
        <c:axId val="91425024"/>
        <c:axId val="0"/>
      </c:bar3DChart>
      <c:catAx>
        <c:axId val="914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425024"/>
        <c:crosses val="autoZero"/>
        <c:auto val="1"/>
        <c:lblAlgn val="ctr"/>
        <c:lblOffset val="100"/>
        <c:noMultiLvlLbl val="0"/>
      </c:catAx>
      <c:valAx>
        <c:axId val="91425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crossAx val="914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346967517148023"/>
          <c:y val="0.18932610173221145"/>
          <c:w val="0.23653039189770764"/>
          <c:h val="0.52175017679686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Тепловые сети, </a:t>
            </a:r>
            <a:r>
              <a:rPr lang="ru-RU" sz="1600" dirty="0"/>
              <a:t>км труб</a:t>
            </a:r>
          </a:p>
        </c:rich>
      </c:tx>
      <c:layout>
        <c:manualLayout>
          <c:xMode val="edge"/>
          <c:yMode val="edge"/>
          <c:x val="0.139665352839583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367984365373545E-2"/>
          <c:y val="0.2109147622047497"/>
          <c:w val="0.45150307373254828"/>
          <c:h val="0.65790384240567001"/>
        </c:manualLayout>
      </c:layout>
      <c:lineChart>
        <c:grouping val="standard"/>
        <c:varyColors val="0"/>
        <c:ser>
          <c:idx val="0"/>
          <c:order val="0"/>
          <c:tx>
            <c:v>Общий объем</c:v>
          </c:tx>
          <c:spPr>
            <a:ln w="317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Office PowerPoint]Лист1'!$B$11:$D$11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'[Диаграмма в Microsoft Office PowerPoint]Лист1'!$B$12:$D$12</c:f>
              <c:numCache>
                <c:formatCode>General</c:formatCode>
                <c:ptCount val="3"/>
                <c:pt idx="0" formatCode="0">
                  <c:v>54.6</c:v>
                </c:pt>
                <c:pt idx="1">
                  <c:v>80</c:v>
                </c:pt>
                <c:pt idx="2">
                  <c:v>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0C-4F28-BC54-2955220EC533}"/>
            </c:ext>
          </c:extLst>
        </c:ser>
        <c:ser>
          <c:idx val="1"/>
          <c:order val="1"/>
          <c:tx>
            <c:v>В том числе из коррозионностойких материалов</c:v>
          </c:tx>
          <c:spPr>
            <a:ln>
              <a:solidFill>
                <a:srgbClr val="3333FF"/>
              </a:solidFill>
            </a:ln>
          </c:spPr>
          <c:marker>
            <c:symbol val="circle"/>
            <c:size val="17"/>
            <c:spPr>
              <a:solidFill>
                <a:srgbClr val="3333FF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'[Диаграмма в Microsoft Office PowerPoint]Лист1'!$B$13:$D$13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437824"/>
        <c:axId val="123439360"/>
      </c:lineChart>
      <c:catAx>
        <c:axId val="1234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439360"/>
        <c:crosses val="autoZero"/>
        <c:auto val="1"/>
        <c:lblAlgn val="ctr"/>
        <c:lblOffset val="100"/>
        <c:noMultiLvlLbl val="0"/>
      </c:catAx>
      <c:valAx>
        <c:axId val="123439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1234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34831230873354"/>
          <c:y val="0.26473851683739724"/>
          <c:w val="0.38364329468442898"/>
          <c:h val="0.63053645639051703"/>
        </c:manualLayout>
      </c:layout>
      <c:overlay val="0"/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Реконструкция ЦТП</a:t>
            </a:r>
          </a:p>
        </c:rich>
      </c:tx>
      <c:layout>
        <c:manualLayout>
          <c:xMode val="edge"/>
          <c:yMode val="edge"/>
          <c:x val="0.15333921230974337"/>
          <c:y val="2.1694278748061152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022518328583511E-2"/>
          <c:y val="0.14668159328701533"/>
          <c:w val="0.93095115742111223"/>
          <c:h val="0.76059406663397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Лист1!$B$9:$D$9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shape val="bo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341440"/>
        <c:axId val="123344384"/>
        <c:axId val="0"/>
      </c:bar3DChart>
      <c:catAx>
        <c:axId val="1233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30" b="1" i="0" baseline="0"/>
            </a:pPr>
            <a:endParaRPr lang="ru-RU"/>
          </a:p>
        </c:txPr>
        <c:crossAx val="123344384"/>
        <c:crosses val="autoZero"/>
        <c:auto val="1"/>
        <c:lblAlgn val="ctr"/>
        <c:lblOffset val="100"/>
        <c:noMultiLvlLbl val="0"/>
      </c:catAx>
      <c:valAx>
        <c:axId val="123344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334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8CFF-4A58-4E16-A458-902A42B088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05D56-F64F-4C60-B3DA-6309804B7496}">
      <dgm:prSet phldrT="[Текст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Финансирование за счёт средств регионального бюджета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0F83-E818-4666-B4FC-8336FDC4D5D1}" type="parTrans" cxnId="{A85E7C8F-E3FF-45C1-BE76-313160C23FE8}">
      <dgm:prSet/>
      <dgm:spPr/>
      <dgm:t>
        <a:bodyPr/>
        <a:lstStyle/>
        <a:p>
          <a:endParaRPr lang="ru-RU"/>
        </a:p>
      </dgm:t>
    </dgm:pt>
    <dgm:pt modelId="{C4AF64F5-88E1-489D-8924-F75DF962ED23}" type="sibTrans" cxnId="{A85E7C8F-E3FF-45C1-BE76-313160C23FE8}">
      <dgm:prSet/>
      <dgm:spPr/>
      <dgm:t>
        <a:bodyPr/>
        <a:lstStyle/>
        <a:p>
          <a:endParaRPr lang="ru-RU"/>
        </a:p>
      </dgm:t>
    </dgm:pt>
    <dgm:pt modelId="{EC66571B-B287-4E25-8480-092CFBAF5C02}">
      <dgm:prSet phldrT="[Текст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институтами развития и финансовыми институтами</a:t>
          </a:r>
        </a:p>
      </dgm:t>
    </dgm:pt>
    <dgm:pt modelId="{086D8209-7A47-4A4B-BEFB-EE97153CCB93}" type="parTrans" cxnId="{8E75B7EC-D1E3-4B31-B076-CDF2B063B792}">
      <dgm:prSet/>
      <dgm:spPr/>
      <dgm:t>
        <a:bodyPr/>
        <a:lstStyle/>
        <a:p>
          <a:endParaRPr lang="ru-RU"/>
        </a:p>
      </dgm:t>
    </dgm:pt>
    <dgm:pt modelId="{725A548A-6D49-44D4-BE8F-41BDD114AE6C}" type="sibTrans" cxnId="{8E75B7EC-D1E3-4B31-B076-CDF2B063B792}">
      <dgm:prSet/>
      <dgm:spPr/>
      <dgm:t>
        <a:bodyPr/>
        <a:lstStyle/>
        <a:p>
          <a:endParaRPr lang="ru-RU"/>
        </a:p>
      </dgm:t>
    </dgm:pt>
    <dgm:pt modelId="{3E3FB8E5-E57C-412A-BCD2-5DAB3DB44749}">
      <dgm:prSet phldrT="[Текст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Привлечение  внебюджетных источников инвестиций</a:t>
          </a:r>
          <a:b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(частные инвестиции, плата за подключение, заключение энергосервисных контрактов) </a:t>
          </a:r>
        </a:p>
      </dgm:t>
    </dgm:pt>
    <dgm:pt modelId="{F8F2E33E-D21E-421E-B404-9D5C9A7DA7F3}" type="parTrans" cxnId="{644E606D-354D-404A-8655-79C7B0AD4CA9}">
      <dgm:prSet/>
      <dgm:spPr/>
      <dgm:t>
        <a:bodyPr/>
        <a:lstStyle/>
        <a:p>
          <a:endParaRPr lang="ru-RU"/>
        </a:p>
      </dgm:t>
    </dgm:pt>
    <dgm:pt modelId="{2E2203E9-5E1D-4EC3-BD74-786F8C6C8447}" type="sibTrans" cxnId="{644E606D-354D-404A-8655-79C7B0AD4CA9}">
      <dgm:prSet/>
      <dgm:spPr/>
      <dgm:t>
        <a:bodyPr/>
        <a:lstStyle/>
        <a:p>
          <a:endParaRPr lang="ru-RU"/>
        </a:p>
      </dgm:t>
    </dgm:pt>
    <dgm:pt modelId="{11307578-BFF2-4220-BB24-13520B38AC95}">
      <dgm:prSet phldrT="[Текст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Привлечение средств федерального бюджета</a:t>
          </a:r>
        </a:p>
      </dgm:t>
    </dgm:pt>
    <dgm:pt modelId="{2EA4F9DA-F035-432F-BD59-047B469AAE43}" type="parTrans" cxnId="{166A3DDB-F1A4-41AF-B03D-65B2DDAD52DC}">
      <dgm:prSet/>
      <dgm:spPr/>
      <dgm:t>
        <a:bodyPr/>
        <a:lstStyle/>
        <a:p>
          <a:endParaRPr lang="ru-RU"/>
        </a:p>
      </dgm:t>
    </dgm:pt>
    <dgm:pt modelId="{2CA762CD-AD05-486F-A8D6-02589637D363}" type="sibTrans" cxnId="{166A3DDB-F1A4-41AF-B03D-65B2DDAD52D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6B16127-9BDA-4811-9C01-1B54A4D3C659}" type="pres">
      <dgm:prSet presAssocID="{BB658CFF-4A58-4E16-A458-902A42B088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745E24-375D-4830-85A6-D727DF0CCDDD}" type="pres">
      <dgm:prSet presAssocID="{BB658CFF-4A58-4E16-A458-902A42B088E5}" presName="Name1" presStyleCnt="0"/>
      <dgm:spPr/>
    </dgm:pt>
    <dgm:pt modelId="{3A03D036-8ACA-431B-822F-EDD95127183B}" type="pres">
      <dgm:prSet presAssocID="{BB658CFF-4A58-4E16-A458-902A42B088E5}" presName="cycle" presStyleCnt="0"/>
      <dgm:spPr/>
    </dgm:pt>
    <dgm:pt modelId="{4203A75D-35D6-468C-AF4E-E1B72C9A4466}" type="pres">
      <dgm:prSet presAssocID="{BB658CFF-4A58-4E16-A458-902A42B088E5}" presName="srcNode" presStyleLbl="node1" presStyleIdx="0" presStyleCnt="4"/>
      <dgm:spPr/>
    </dgm:pt>
    <dgm:pt modelId="{132658C6-6F98-4F8C-8944-11B77065800C}" type="pres">
      <dgm:prSet presAssocID="{BB658CFF-4A58-4E16-A458-902A42B088E5}" presName="conn" presStyleLbl="parChTrans1D2" presStyleIdx="0" presStyleCnt="1"/>
      <dgm:spPr/>
      <dgm:t>
        <a:bodyPr/>
        <a:lstStyle/>
        <a:p>
          <a:endParaRPr lang="ru-RU"/>
        </a:p>
      </dgm:t>
    </dgm:pt>
    <dgm:pt modelId="{378B2954-C1E0-4685-9F55-7C0889AF10EC}" type="pres">
      <dgm:prSet presAssocID="{BB658CFF-4A58-4E16-A458-902A42B088E5}" presName="extraNode" presStyleLbl="node1" presStyleIdx="0" presStyleCnt="4"/>
      <dgm:spPr/>
    </dgm:pt>
    <dgm:pt modelId="{6441A6B5-322B-49B0-B93B-A0A989161B21}" type="pres">
      <dgm:prSet presAssocID="{BB658CFF-4A58-4E16-A458-902A42B088E5}" presName="dstNode" presStyleLbl="node1" presStyleIdx="0" presStyleCnt="4"/>
      <dgm:spPr/>
    </dgm:pt>
    <dgm:pt modelId="{DF165329-07A7-4BDF-8899-41A09D33DE65}" type="pres">
      <dgm:prSet presAssocID="{11307578-BFF2-4220-BB24-13520B38AC95}" presName="text_1" presStyleLbl="node1" presStyleIdx="0" presStyleCnt="4" custScaleX="99011" custScaleY="111809" custLinFactNeighborX="-796" custLinFactNeighborY="-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130A9-2AD5-497D-99A4-AB88D3D7EA9E}" type="pres">
      <dgm:prSet presAssocID="{11307578-BFF2-4220-BB24-13520B38AC95}" presName="accent_1" presStyleCnt="0"/>
      <dgm:spPr/>
    </dgm:pt>
    <dgm:pt modelId="{289BAC11-509B-4C18-A9B8-945764065081}" type="pres">
      <dgm:prSet presAssocID="{11307578-BFF2-4220-BB24-13520B38AC95}" presName="accentRepeatNode" presStyleLbl="solidFgAcc1" presStyleIdx="0" presStyleCnt="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C584A49-975F-4EED-8988-83DB6AB897F8}" type="pres">
      <dgm:prSet presAssocID="{C4F05D56-F64F-4C60-B3DA-6309804B7496}" presName="text_2" presStyleLbl="node1" presStyleIdx="1" presStyleCnt="4" custScaleY="120348" custLinFactNeighborX="-1025" custLinFactNeighborY="-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D99C2-D49D-4914-88FB-F7EADB1A5CD2}" type="pres">
      <dgm:prSet presAssocID="{C4F05D56-F64F-4C60-B3DA-6309804B7496}" presName="accent_2" presStyleCnt="0"/>
      <dgm:spPr/>
    </dgm:pt>
    <dgm:pt modelId="{54E27206-57E6-427F-9D2C-AACEA11E6B69}" type="pres">
      <dgm:prSet presAssocID="{C4F05D56-F64F-4C60-B3DA-6309804B7496}" presName="accentRepeatNode" presStyleLbl="solidFgAcc1" presStyleIdx="1" presStyleCnt="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50BFED03-117A-47AE-9586-7E295FFB50E6}" type="pres">
      <dgm:prSet presAssocID="{EC66571B-B287-4E25-8480-092CFBAF5C02}" presName="text_3" presStyleLbl="node1" presStyleIdx="2" presStyleCnt="4" custScaleY="116973" custLinFactNeighborX="-1025" custLinFactNeighborY="4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E2F47-8FC4-4CE4-AFF8-B06BAA96F8AB}" type="pres">
      <dgm:prSet presAssocID="{EC66571B-B287-4E25-8480-092CFBAF5C02}" presName="accent_3" presStyleCnt="0"/>
      <dgm:spPr/>
    </dgm:pt>
    <dgm:pt modelId="{9416CFB8-9243-4E83-ABDD-F0B8D59219DF}" type="pres">
      <dgm:prSet presAssocID="{EC66571B-B287-4E25-8480-092CFBAF5C02}" presName="accentRepeatNode" presStyleLbl="solidFgAcc1" presStyleIdx="2" presStyleCnt="4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DB0FED0E-4B61-4FA5-912F-551DDB57916C}" type="pres">
      <dgm:prSet presAssocID="{3E3FB8E5-E57C-412A-BCD2-5DAB3DB44749}" presName="text_4" presStyleLbl="node1" presStyleIdx="3" presStyleCnt="4" custScaleX="98950" custScaleY="120751" custLinFactNeighborX="-796" custLinFactNeighborY="6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47791-F954-4615-8511-70F6ADAC277E}" type="pres">
      <dgm:prSet presAssocID="{3E3FB8E5-E57C-412A-BCD2-5DAB3DB44749}" presName="accent_4" presStyleCnt="0"/>
      <dgm:spPr/>
    </dgm:pt>
    <dgm:pt modelId="{774A3C4B-9C4B-4A94-A918-D6CBB74EE183}" type="pres">
      <dgm:prSet presAssocID="{3E3FB8E5-E57C-412A-BCD2-5DAB3DB44749}" presName="accentRepeatNode" presStyleLbl="solidFgAcc1" presStyleIdx="3" presStyleCnt="4" custScaleX="107482" custScaleY="99999" custLinFactNeighborX="6850" custLinFactNeighborY="658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</dgm:ptLst>
  <dgm:cxnLst>
    <dgm:cxn modelId="{166A3DDB-F1A4-41AF-B03D-65B2DDAD52DC}" srcId="{BB658CFF-4A58-4E16-A458-902A42B088E5}" destId="{11307578-BFF2-4220-BB24-13520B38AC95}" srcOrd="0" destOrd="0" parTransId="{2EA4F9DA-F035-432F-BD59-047B469AAE43}" sibTransId="{2CA762CD-AD05-486F-A8D6-02589637D363}"/>
    <dgm:cxn modelId="{A85E7C8F-E3FF-45C1-BE76-313160C23FE8}" srcId="{BB658CFF-4A58-4E16-A458-902A42B088E5}" destId="{C4F05D56-F64F-4C60-B3DA-6309804B7496}" srcOrd="1" destOrd="0" parTransId="{B8F40F83-E818-4666-B4FC-8336FDC4D5D1}" sibTransId="{C4AF64F5-88E1-489D-8924-F75DF962ED23}"/>
    <dgm:cxn modelId="{FD3FFA28-3361-41AD-8EF9-3F384F28CDEB}" type="presOf" srcId="{3E3FB8E5-E57C-412A-BCD2-5DAB3DB44749}" destId="{DB0FED0E-4B61-4FA5-912F-551DDB57916C}" srcOrd="0" destOrd="0" presId="urn:microsoft.com/office/officeart/2008/layout/VerticalCurvedList"/>
    <dgm:cxn modelId="{C8574ED0-D209-4AA7-BD56-9F819A0096E0}" type="presOf" srcId="{BB658CFF-4A58-4E16-A458-902A42B088E5}" destId="{96B16127-9BDA-4811-9C01-1B54A4D3C659}" srcOrd="0" destOrd="0" presId="urn:microsoft.com/office/officeart/2008/layout/VerticalCurvedList"/>
    <dgm:cxn modelId="{0CE7E195-FCE0-455C-9A8E-F261EE05A131}" type="presOf" srcId="{11307578-BFF2-4220-BB24-13520B38AC95}" destId="{DF165329-07A7-4BDF-8899-41A09D33DE65}" srcOrd="0" destOrd="0" presId="urn:microsoft.com/office/officeart/2008/layout/VerticalCurvedList"/>
    <dgm:cxn modelId="{B32553AB-F70C-47D4-8103-26464435D42B}" type="presOf" srcId="{C4F05D56-F64F-4C60-B3DA-6309804B7496}" destId="{8C584A49-975F-4EED-8988-83DB6AB897F8}" srcOrd="0" destOrd="0" presId="urn:microsoft.com/office/officeart/2008/layout/VerticalCurvedList"/>
    <dgm:cxn modelId="{8E75B7EC-D1E3-4B31-B076-CDF2B063B792}" srcId="{BB658CFF-4A58-4E16-A458-902A42B088E5}" destId="{EC66571B-B287-4E25-8480-092CFBAF5C02}" srcOrd="2" destOrd="0" parTransId="{086D8209-7A47-4A4B-BEFB-EE97153CCB93}" sibTransId="{725A548A-6D49-44D4-BE8F-41BDD114AE6C}"/>
    <dgm:cxn modelId="{A68E5B69-C9E0-4041-82C2-1C2BE09972CB}" type="presOf" srcId="{EC66571B-B287-4E25-8480-092CFBAF5C02}" destId="{50BFED03-117A-47AE-9586-7E295FFB50E6}" srcOrd="0" destOrd="0" presId="urn:microsoft.com/office/officeart/2008/layout/VerticalCurvedList"/>
    <dgm:cxn modelId="{06934F4C-EE46-4632-BEB7-382CD4954A50}" type="presOf" srcId="{2CA762CD-AD05-486F-A8D6-02589637D363}" destId="{132658C6-6F98-4F8C-8944-11B77065800C}" srcOrd="0" destOrd="0" presId="urn:microsoft.com/office/officeart/2008/layout/VerticalCurvedList"/>
    <dgm:cxn modelId="{644E606D-354D-404A-8655-79C7B0AD4CA9}" srcId="{BB658CFF-4A58-4E16-A458-902A42B088E5}" destId="{3E3FB8E5-E57C-412A-BCD2-5DAB3DB44749}" srcOrd="3" destOrd="0" parTransId="{F8F2E33E-D21E-421E-B404-9D5C9A7DA7F3}" sibTransId="{2E2203E9-5E1D-4EC3-BD74-786F8C6C8447}"/>
    <dgm:cxn modelId="{D52DD255-DF7B-4B67-98E2-9D23EBAF0853}" type="presParOf" srcId="{96B16127-9BDA-4811-9C01-1B54A4D3C659}" destId="{F8745E24-375D-4830-85A6-D727DF0CCDDD}" srcOrd="0" destOrd="0" presId="urn:microsoft.com/office/officeart/2008/layout/VerticalCurvedList"/>
    <dgm:cxn modelId="{4AA0A366-7A4B-4698-8670-5A6A11FAF61F}" type="presParOf" srcId="{F8745E24-375D-4830-85A6-D727DF0CCDDD}" destId="{3A03D036-8ACA-431B-822F-EDD95127183B}" srcOrd="0" destOrd="0" presId="urn:microsoft.com/office/officeart/2008/layout/VerticalCurvedList"/>
    <dgm:cxn modelId="{7DB91202-69FD-4B71-8C38-DC4CC73D190E}" type="presParOf" srcId="{3A03D036-8ACA-431B-822F-EDD95127183B}" destId="{4203A75D-35D6-468C-AF4E-E1B72C9A4466}" srcOrd="0" destOrd="0" presId="urn:microsoft.com/office/officeart/2008/layout/VerticalCurvedList"/>
    <dgm:cxn modelId="{B592D418-5E62-44B6-AE5E-698DA8ADDCED}" type="presParOf" srcId="{3A03D036-8ACA-431B-822F-EDD95127183B}" destId="{132658C6-6F98-4F8C-8944-11B77065800C}" srcOrd="1" destOrd="0" presId="urn:microsoft.com/office/officeart/2008/layout/VerticalCurvedList"/>
    <dgm:cxn modelId="{3A6AFBE2-6846-4650-A074-7300E6E8C84C}" type="presParOf" srcId="{3A03D036-8ACA-431B-822F-EDD95127183B}" destId="{378B2954-C1E0-4685-9F55-7C0889AF10EC}" srcOrd="2" destOrd="0" presId="urn:microsoft.com/office/officeart/2008/layout/VerticalCurvedList"/>
    <dgm:cxn modelId="{935FB0F7-15B5-4FEC-92A8-844B971132D0}" type="presParOf" srcId="{3A03D036-8ACA-431B-822F-EDD95127183B}" destId="{6441A6B5-322B-49B0-B93B-A0A989161B21}" srcOrd="3" destOrd="0" presId="urn:microsoft.com/office/officeart/2008/layout/VerticalCurvedList"/>
    <dgm:cxn modelId="{EA4E0584-1FA7-4AF1-9594-A4B389096578}" type="presParOf" srcId="{F8745E24-375D-4830-85A6-D727DF0CCDDD}" destId="{DF165329-07A7-4BDF-8899-41A09D33DE65}" srcOrd="1" destOrd="0" presId="urn:microsoft.com/office/officeart/2008/layout/VerticalCurvedList"/>
    <dgm:cxn modelId="{CFDE6EBD-6216-44F7-9120-CBE35B8BBAA1}" type="presParOf" srcId="{F8745E24-375D-4830-85A6-D727DF0CCDDD}" destId="{7C0130A9-2AD5-497D-99A4-AB88D3D7EA9E}" srcOrd="2" destOrd="0" presId="urn:microsoft.com/office/officeart/2008/layout/VerticalCurvedList"/>
    <dgm:cxn modelId="{52C5F228-DD3E-4D34-B472-B69A94D1396D}" type="presParOf" srcId="{7C0130A9-2AD5-497D-99A4-AB88D3D7EA9E}" destId="{289BAC11-509B-4C18-A9B8-945764065081}" srcOrd="0" destOrd="0" presId="urn:microsoft.com/office/officeart/2008/layout/VerticalCurvedList"/>
    <dgm:cxn modelId="{214EA1A9-100F-469C-86FA-6EE000A29E7F}" type="presParOf" srcId="{F8745E24-375D-4830-85A6-D727DF0CCDDD}" destId="{8C584A49-975F-4EED-8988-83DB6AB897F8}" srcOrd="3" destOrd="0" presId="urn:microsoft.com/office/officeart/2008/layout/VerticalCurvedList"/>
    <dgm:cxn modelId="{8DDA43F1-09E4-4853-A586-EC48E0BEBCA1}" type="presParOf" srcId="{F8745E24-375D-4830-85A6-D727DF0CCDDD}" destId="{C22D99C2-D49D-4914-88FB-F7EADB1A5CD2}" srcOrd="4" destOrd="0" presId="urn:microsoft.com/office/officeart/2008/layout/VerticalCurvedList"/>
    <dgm:cxn modelId="{56AC8A05-8B1A-4FE4-8437-5ABF11DCA2AF}" type="presParOf" srcId="{C22D99C2-D49D-4914-88FB-F7EADB1A5CD2}" destId="{54E27206-57E6-427F-9D2C-AACEA11E6B69}" srcOrd="0" destOrd="0" presId="urn:microsoft.com/office/officeart/2008/layout/VerticalCurvedList"/>
    <dgm:cxn modelId="{A7E6D1C3-11C3-4A06-BD21-D9D3CD43F978}" type="presParOf" srcId="{F8745E24-375D-4830-85A6-D727DF0CCDDD}" destId="{50BFED03-117A-47AE-9586-7E295FFB50E6}" srcOrd="5" destOrd="0" presId="urn:microsoft.com/office/officeart/2008/layout/VerticalCurvedList"/>
    <dgm:cxn modelId="{87C16BF6-75D7-43EB-9382-5510104BD108}" type="presParOf" srcId="{F8745E24-375D-4830-85A6-D727DF0CCDDD}" destId="{293E2F47-8FC4-4CE4-AFF8-B06BAA96F8AB}" srcOrd="6" destOrd="0" presId="urn:microsoft.com/office/officeart/2008/layout/VerticalCurvedList"/>
    <dgm:cxn modelId="{EC2578E3-281D-4064-9394-B956F16FA9CE}" type="presParOf" srcId="{293E2F47-8FC4-4CE4-AFF8-B06BAA96F8AB}" destId="{9416CFB8-9243-4E83-ABDD-F0B8D59219DF}" srcOrd="0" destOrd="0" presId="urn:microsoft.com/office/officeart/2008/layout/VerticalCurvedList"/>
    <dgm:cxn modelId="{DE14B403-99E0-4597-A1C7-F25192172A76}" type="presParOf" srcId="{F8745E24-375D-4830-85A6-D727DF0CCDDD}" destId="{DB0FED0E-4B61-4FA5-912F-551DDB57916C}" srcOrd="7" destOrd="0" presId="urn:microsoft.com/office/officeart/2008/layout/VerticalCurvedList"/>
    <dgm:cxn modelId="{D96CE104-21C3-497C-A8E3-B29F727B5F94}" type="presParOf" srcId="{F8745E24-375D-4830-85A6-D727DF0CCDDD}" destId="{8CA47791-F954-4615-8511-70F6ADAC277E}" srcOrd="8" destOrd="0" presId="urn:microsoft.com/office/officeart/2008/layout/VerticalCurvedList"/>
    <dgm:cxn modelId="{505A86ED-0479-4823-90C8-228201C76EEA}" type="presParOf" srcId="{8CA47791-F954-4615-8511-70F6ADAC277E}" destId="{774A3C4B-9C4B-4A94-A918-D6CBB74EE183}" srcOrd="0" destOrd="0" presId="urn:microsoft.com/office/officeart/2008/layout/VerticalCurvedList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 w="28575" cmpd="sng"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5B69B-EE3B-4A54-B1FE-9556EED2625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D58A78BE-D004-4CBD-82CF-3C66DAA7C943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</a:rPr>
            <a:t>Объем</a:t>
          </a:r>
          <a:r>
            <a:rPr lang="ru-RU" sz="2800" b="1" i="0" dirty="0" smtClean="0">
              <a:solidFill>
                <a:schemeClr val="tx1"/>
              </a:solidFill>
            </a:rPr>
            <a:t> </a:t>
          </a:r>
          <a:r>
            <a:rPr lang="ru-RU" sz="1600" b="1" i="0" dirty="0" smtClean="0">
              <a:solidFill>
                <a:schemeClr val="tx1"/>
              </a:solidFill>
            </a:rPr>
            <a:t>инвестиций на 2016-18 </a:t>
          </a:r>
          <a:r>
            <a:rPr lang="ru-RU" sz="1400" b="1" i="0" dirty="0" smtClean="0">
              <a:solidFill>
                <a:schemeClr val="tx1"/>
              </a:solidFill>
            </a:rPr>
            <a:t>г. </a:t>
          </a:r>
          <a:endParaRPr lang="ru-RU" sz="2400" b="1" i="0" dirty="0" smtClean="0">
            <a:solidFill>
              <a:schemeClr val="tx1"/>
            </a:solidFill>
          </a:endParaRPr>
        </a:p>
        <a:p>
          <a:r>
            <a:rPr lang="ru-RU" sz="2800" b="1" i="0" dirty="0" smtClean="0">
              <a:solidFill>
                <a:schemeClr val="tx1"/>
              </a:solidFill>
            </a:rPr>
            <a:t>11 311,91 </a:t>
          </a:r>
          <a:r>
            <a:rPr lang="ru-RU" sz="2400" b="1" i="0" dirty="0" smtClean="0">
              <a:solidFill>
                <a:schemeClr val="tx1"/>
              </a:solidFill>
            </a:rPr>
            <a:t>млн.руб.</a:t>
          </a:r>
          <a:endParaRPr lang="ru-RU" sz="2400" b="1" i="0" dirty="0">
            <a:solidFill>
              <a:schemeClr val="tx1"/>
            </a:solidFill>
          </a:endParaRPr>
        </a:p>
      </dgm:t>
    </dgm:pt>
    <dgm:pt modelId="{66DD0370-018A-450F-AD55-75D0386FA634}" type="parTrans" cxnId="{42AB95AE-6886-48C3-B5CE-C4EAE4D7ECBB}">
      <dgm:prSet/>
      <dgm:spPr/>
      <dgm:t>
        <a:bodyPr/>
        <a:lstStyle/>
        <a:p>
          <a:endParaRPr lang="ru-RU"/>
        </a:p>
      </dgm:t>
    </dgm:pt>
    <dgm:pt modelId="{66F3A820-85F7-4B04-839E-2FB48A866851}" type="sibTrans" cxnId="{42AB95AE-6886-48C3-B5CE-C4EAE4D7ECBB}">
      <dgm:prSet/>
      <dgm:spPr/>
      <dgm:t>
        <a:bodyPr/>
        <a:lstStyle/>
        <a:p>
          <a:endParaRPr lang="ru-RU"/>
        </a:p>
      </dgm:t>
    </dgm:pt>
    <dgm:pt modelId="{2FA9D001-B6AD-48C4-8160-E2BA77CF155F}" type="pres">
      <dgm:prSet presAssocID="{4865B69B-EE3B-4A54-B1FE-9556EED26255}" presName="Name0" presStyleCnt="0">
        <dgm:presLayoutVars>
          <dgm:dir/>
          <dgm:resizeHandles val="exact"/>
        </dgm:presLayoutVars>
      </dgm:prSet>
      <dgm:spPr/>
    </dgm:pt>
    <dgm:pt modelId="{3F6335C2-4A9F-4E0B-9E56-90B1042356FD}" type="pres">
      <dgm:prSet presAssocID="{4865B69B-EE3B-4A54-B1FE-9556EED26255}" presName="vNodes" presStyleCnt="0"/>
      <dgm:spPr/>
    </dgm:pt>
    <dgm:pt modelId="{808A5814-B002-4207-A551-D8DDF932B468}" type="pres">
      <dgm:prSet presAssocID="{4865B69B-EE3B-4A54-B1FE-9556EED26255}" presName="lastNode" presStyleLbl="node1" presStyleIdx="0" presStyleCnt="1" custLinFactNeighborX="-5" custLinFactNeighborY="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91C2C-9523-4E2B-800B-9752A75DCB91}" type="presOf" srcId="{4865B69B-EE3B-4A54-B1FE-9556EED26255}" destId="{2FA9D001-B6AD-48C4-8160-E2BA77CF155F}" srcOrd="0" destOrd="0" presId="urn:microsoft.com/office/officeart/2005/8/layout/equation2"/>
    <dgm:cxn modelId="{42AB95AE-6886-48C3-B5CE-C4EAE4D7ECBB}" srcId="{4865B69B-EE3B-4A54-B1FE-9556EED26255}" destId="{D58A78BE-D004-4CBD-82CF-3C66DAA7C943}" srcOrd="0" destOrd="0" parTransId="{66DD0370-018A-450F-AD55-75D0386FA634}" sibTransId="{66F3A820-85F7-4B04-839E-2FB48A866851}"/>
    <dgm:cxn modelId="{21893E8E-68B6-4DC8-9A67-74DFD50F5C19}" type="presOf" srcId="{D58A78BE-D004-4CBD-82CF-3C66DAA7C943}" destId="{808A5814-B002-4207-A551-D8DDF932B468}" srcOrd="0" destOrd="0" presId="urn:microsoft.com/office/officeart/2005/8/layout/equation2"/>
    <dgm:cxn modelId="{D579C0B7-7CF8-433F-B8F4-65FCB5205069}" type="presParOf" srcId="{2FA9D001-B6AD-48C4-8160-E2BA77CF155F}" destId="{3F6335C2-4A9F-4E0B-9E56-90B1042356FD}" srcOrd="0" destOrd="0" presId="urn:microsoft.com/office/officeart/2005/8/layout/equation2"/>
    <dgm:cxn modelId="{B1F58BB4-E732-4E8B-9CB0-EEA2084A3912}" type="presParOf" srcId="{2FA9D001-B6AD-48C4-8160-E2BA77CF155F}" destId="{808A5814-B002-4207-A551-D8DDF932B46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658C6-6F98-4F8C-8944-11B77065800C}">
      <dsp:nvSpPr>
        <dsp:cNvPr id="0" name=""/>
        <dsp:cNvSpPr/>
      </dsp:nvSpPr>
      <dsp:spPr>
        <a:xfrm>
          <a:off x="-5281824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65329-07A7-4BDF-8899-41A09D33DE65}">
      <dsp:nvSpPr>
        <dsp:cNvPr id="0" name=""/>
        <dsp:cNvSpPr/>
      </dsp:nvSpPr>
      <dsp:spPr>
        <a:xfrm>
          <a:off x="514048" y="305550"/>
          <a:ext cx="8061486" cy="80508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Привлечение средств федерального бюджета</a:t>
          </a:r>
        </a:p>
      </dsp:txBody>
      <dsp:txXfrm>
        <a:off x="514048" y="305550"/>
        <a:ext cx="8061486" cy="805082"/>
      </dsp:txXfrm>
    </dsp:sp>
    <dsp:sp modelId="{289BAC11-509B-4C18-A9B8-945764065081}">
      <dsp:nvSpPr>
        <dsp:cNvPr id="0" name=""/>
        <dsp:cNvSpPr/>
      </dsp:nvSpPr>
      <dsp:spPr>
        <a:xfrm>
          <a:off x="88564" y="269831"/>
          <a:ext cx="900063" cy="90006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8C584A49-975F-4EED-8988-83DB6AB897F8}">
      <dsp:nvSpPr>
        <dsp:cNvPr id="0" name=""/>
        <dsp:cNvSpPr/>
      </dsp:nvSpPr>
      <dsp:spPr>
        <a:xfrm>
          <a:off x="872194" y="1354697"/>
          <a:ext cx="7729189" cy="8665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Финансирование за счёт средств регионального бюджета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2194" y="1354697"/>
        <a:ext cx="7729189" cy="866567"/>
      </dsp:txXfrm>
    </dsp:sp>
    <dsp:sp modelId="{54E27206-57E6-427F-9D2C-AACEA11E6B69}">
      <dsp:nvSpPr>
        <dsp:cNvPr id="0" name=""/>
        <dsp:cNvSpPr/>
      </dsp:nvSpPr>
      <dsp:spPr>
        <a:xfrm>
          <a:off x="501386" y="1350095"/>
          <a:ext cx="900063" cy="90006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0BFED03-117A-47AE-9586-7E295FFB50E6}">
      <dsp:nvSpPr>
        <dsp:cNvPr id="0" name=""/>
        <dsp:cNvSpPr/>
      </dsp:nvSpPr>
      <dsp:spPr>
        <a:xfrm>
          <a:off x="872194" y="2489631"/>
          <a:ext cx="7729189" cy="84226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институтами развития и финансовыми институтами</a:t>
          </a:r>
        </a:p>
      </dsp:txBody>
      <dsp:txXfrm>
        <a:off x="872194" y="2489631"/>
        <a:ext cx="7729189" cy="842265"/>
      </dsp:txXfrm>
    </dsp:sp>
    <dsp:sp modelId="{9416CFB8-9243-4E83-ABDD-F0B8D59219DF}">
      <dsp:nvSpPr>
        <dsp:cNvPr id="0" name=""/>
        <dsp:cNvSpPr/>
      </dsp:nvSpPr>
      <dsp:spPr>
        <a:xfrm>
          <a:off x="501386" y="2430360"/>
          <a:ext cx="900063" cy="90006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B0FED0E-4B61-4FA5-912F-551DDB57916C}">
      <dsp:nvSpPr>
        <dsp:cNvPr id="0" name=""/>
        <dsp:cNvSpPr/>
      </dsp:nvSpPr>
      <dsp:spPr>
        <a:xfrm>
          <a:off x="516531" y="3569887"/>
          <a:ext cx="8056519" cy="86946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Привлечение  внебюджетных источников инвестиций</a:t>
          </a:r>
          <a:b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(частные инвестиции, плата за подключение, заключение энергосервисных контрактов) </a:t>
          </a:r>
        </a:p>
      </dsp:txBody>
      <dsp:txXfrm>
        <a:off x="516531" y="3569887"/>
        <a:ext cx="8056519" cy="869469"/>
      </dsp:txXfrm>
    </dsp:sp>
    <dsp:sp modelId="{774A3C4B-9C4B-4A94-A918-D6CBB74EE183}">
      <dsp:nvSpPr>
        <dsp:cNvPr id="0" name=""/>
        <dsp:cNvSpPr/>
      </dsp:nvSpPr>
      <dsp:spPr>
        <a:xfrm>
          <a:off x="116547" y="3569888"/>
          <a:ext cx="967406" cy="90005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A5814-B002-4207-A551-D8DDF932B468}">
      <dsp:nvSpPr>
        <dsp:cNvPr id="0" name=""/>
        <dsp:cNvSpPr/>
      </dsp:nvSpPr>
      <dsp:spPr>
        <a:xfrm>
          <a:off x="72019" y="281"/>
          <a:ext cx="2592006" cy="2592006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Объем</a:t>
          </a:r>
          <a:r>
            <a:rPr lang="ru-RU" sz="2800" b="1" i="0" kern="1200" dirty="0" smtClean="0">
              <a:solidFill>
                <a:schemeClr val="tx1"/>
              </a:solidFill>
            </a:rPr>
            <a:t> </a:t>
          </a:r>
          <a:r>
            <a:rPr lang="ru-RU" sz="1600" b="1" i="0" kern="1200" dirty="0" smtClean="0">
              <a:solidFill>
                <a:schemeClr val="tx1"/>
              </a:solidFill>
            </a:rPr>
            <a:t>инвестиций на 2016-18 </a:t>
          </a:r>
          <a:r>
            <a:rPr lang="ru-RU" sz="1400" b="1" i="0" kern="1200" dirty="0" smtClean="0">
              <a:solidFill>
                <a:schemeClr val="tx1"/>
              </a:solidFill>
            </a:rPr>
            <a:t>г. </a:t>
          </a:r>
          <a:endParaRPr lang="ru-RU" sz="2400" b="1" i="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1"/>
              </a:solidFill>
            </a:rPr>
            <a:t>11 311,91 </a:t>
          </a:r>
          <a:r>
            <a:rPr lang="ru-RU" sz="2400" b="1" i="0" kern="1200" dirty="0" smtClean="0">
              <a:solidFill>
                <a:schemeClr val="tx1"/>
              </a:solidFill>
            </a:rPr>
            <a:t>млн.руб.</a:t>
          </a:r>
          <a:endParaRPr lang="ru-RU" sz="2400" b="1" i="0" kern="1200" dirty="0">
            <a:solidFill>
              <a:schemeClr val="tx1"/>
            </a:solidFill>
          </a:endParaRPr>
        </a:p>
      </dsp:txBody>
      <dsp:txXfrm>
        <a:off x="451609" y="379871"/>
        <a:ext cx="1832826" cy="1832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0.51843</cdr:x>
      <cdr:y>0.20785</cdr:y>
    </cdr:from>
    <cdr:to>
      <cdr:x>0.94368</cdr:x>
      <cdr:y>0.38743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907" y="270421"/>
          <a:ext cx="827579" cy="233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1436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0.24051</cdr:x>
      <cdr:y>0.53929</cdr:y>
    </cdr:from>
    <cdr:to>
      <cdr:x>0.5743</cdr:x>
      <cdr:y>0.7195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52" y="701639"/>
          <a:ext cx="649582" cy="234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3976,5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0.78161</cdr:x>
      <cdr:y>0.68421</cdr:y>
    </cdr:from>
    <cdr:to>
      <cdr:x>0.93103</cdr:x>
      <cdr:y>0.79669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4896544" y="1872208"/>
          <a:ext cx="9361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mbria"/>
            </a:defRPr>
          </a:lvl9pPr>
        </a:lstStyle>
        <a:p xmlns:a="http://schemas.openxmlformats.org/drawingml/2006/main">
          <a:r>
            <a:rPr lang="ru-RU" sz="1400" dirty="0" smtClean="0">
              <a:latin typeface="Calibri"/>
            </a:rPr>
            <a:t>млн.руб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8"/>
            <a:ext cx="2914748" cy="489181"/>
          </a:xfrm>
          <a:prstGeom prst="rect">
            <a:avLst/>
          </a:prstGeom>
        </p:spPr>
        <p:txBody>
          <a:bodyPr vert="horz" lIns="90005" tIns="44996" rIns="90005" bIns="449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345" y="18"/>
            <a:ext cx="2914748" cy="489181"/>
          </a:xfrm>
          <a:prstGeom prst="rect">
            <a:avLst/>
          </a:prstGeom>
        </p:spPr>
        <p:txBody>
          <a:bodyPr vert="horz" lIns="90005" tIns="44996" rIns="90005" bIns="44996" rtlCol="0"/>
          <a:lstStyle>
            <a:lvl1pPr algn="r">
              <a:defRPr sz="1200"/>
            </a:lvl1pPr>
          </a:lstStyle>
          <a:p>
            <a:fld id="{B60E43EA-CFCE-4018-8462-5414DCB198E3}" type="datetimeFigureOut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512"/>
            <a:ext cx="2914748" cy="489181"/>
          </a:xfrm>
          <a:prstGeom prst="rect">
            <a:avLst/>
          </a:prstGeom>
        </p:spPr>
        <p:txBody>
          <a:bodyPr vert="horz" lIns="90005" tIns="44996" rIns="90005" bIns="449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345" y="9283512"/>
            <a:ext cx="2914748" cy="489181"/>
          </a:xfrm>
          <a:prstGeom prst="rect">
            <a:avLst/>
          </a:prstGeom>
        </p:spPr>
        <p:txBody>
          <a:bodyPr vert="horz" lIns="90005" tIns="44996" rIns="90005" bIns="44996" rtlCol="0" anchor="b"/>
          <a:lstStyle>
            <a:lvl1pPr algn="r">
              <a:defRPr sz="1200"/>
            </a:lvl1pPr>
          </a:lstStyle>
          <a:p>
            <a:fld id="{4C836A2F-D279-4022-8B82-8996A0D98A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180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14015" cy="488712"/>
          </a:xfrm>
          <a:prstGeom prst="rect">
            <a:avLst/>
          </a:prstGeom>
        </p:spPr>
        <p:txBody>
          <a:bodyPr vert="horz" lIns="90005" tIns="44996" rIns="90005" bIns="449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7" y="0"/>
            <a:ext cx="2914015" cy="488712"/>
          </a:xfrm>
          <a:prstGeom prst="rect">
            <a:avLst/>
          </a:prstGeom>
        </p:spPr>
        <p:txBody>
          <a:bodyPr vert="horz" lIns="90005" tIns="44996" rIns="90005" bIns="44996" rtlCol="0"/>
          <a:lstStyle>
            <a:lvl1pPr algn="r">
              <a:defRPr sz="1200"/>
            </a:lvl1pPr>
          </a:lstStyle>
          <a:p>
            <a:fld id="{D0B7EC40-57CC-4459-8D57-9DEE5293E156}" type="datetimeFigureOut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5" tIns="44996" rIns="90005" bIns="449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70"/>
            <a:ext cx="5379720" cy="4398407"/>
          </a:xfrm>
          <a:prstGeom prst="rect">
            <a:avLst/>
          </a:prstGeom>
        </p:spPr>
        <p:txBody>
          <a:bodyPr vert="horz" lIns="90005" tIns="44996" rIns="90005" bIns="449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283831"/>
            <a:ext cx="2914015" cy="488712"/>
          </a:xfrm>
          <a:prstGeom prst="rect">
            <a:avLst/>
          </a:prstGeom>
        </p:spPr>
        <p:txBody>
          <a:bodyPr vert="horz" lIns="90005" tIns="44996" rIns="90005" bIns="449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7" y="9283831"/>
            <a:ext cx="2914015" cy="488712"/>
          </a:xfrm>
          <a:prstGeom prst="rect">
            <a:avLst/>
          </a:prstGeom>
        </p:spPr>
        <p:txBody>
          <a:bodyPr vert="horz" lIns="90005" tIns="44996" rIns="90005" bIns="44996" rtlCol="0" anchor="b"/>
          <a:lstStyle>
            <a:lvl1pPr algn="r">
              <a:defRPr sz="1200"/>
            </a:lvl1pPr>
          </a:lstStyle>
          <a:p>
            <a:fld id="{FDDA2BAB-32B9-4965-A7C6-C436A58491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903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2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00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2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31838"/>
            <a:ext cx="4883150" cy="36623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978" tIns="44986" rIns="89978" bIns="44986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08129" y="9283512"/>
            <a:ext cx="2914920" cy="4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78" tIns="44986" rIns="89978" bIns="44986" anchor="b"/>
          <a:lstStyle/>
          <a:p>
            <a:pPr algn="r" defTabSz="892771"/>
            <a:fld id="{476CEC6C-5011-4593-AAEB-6387F59D88CF}" type="slidenum">
              <a:rPr lang="ru-RU" sz="1200"/>
              <a:pPr algn="r" defTabSz="892771"/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519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7289-CA97-47CC-9CAF-D9F6DE8C8616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41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E0FE-7686-409B-8F68-4A434F02874E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67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CD08-5A56-4F38-BFDA-948FD8A7949C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21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810A-5187-4ECE-8DB8-D5BD02862D54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1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078B-0674-43F8-B2E2-F6068C7BB384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A886-DF62-486E-A02C-5B5B2656E8EE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9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566-41D8-4DE2-AFB2-DFC660018251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6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68C1-968A-4C01-9859-98D9610C51BB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08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4C62-51FB-4E48-BAF5-175DB2E7FDBC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0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00A-544A-4AC0-B7B0-41888FD6E2AE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6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B492-1BBB-4649-AB7E-5AA5C09028EC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80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3BF2-E181-4D90-BA09-B1A8035187C1}" type="datetime1">
              <a:rPr lang="ru-RU" smtClean="0"/>
              <a:pPr/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6CD6-0FF2-45F1-9510-885CC2E799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88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chart" Target="../charts/chart4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microsoft.com/office/2007/relationships/diagramDrawing" Target="../diagrams/drawing2.xml"/><Relationship Id="rId4" Type="http://schemas.openxmlformats.org/officeDocument/2006/relationships/image" Target="../media/image4.gif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0ED6B99BEC43AB280D94BC2F5ABBCFAA9BB51186F1EA8E563864776B1076E6F2412AFE8DBF1825Cj6yE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hyperlink" Target="consultantplus://offline/ref=90ED6B99BEC43AB280D94BC2F5ABBCFAA9BF521D6D1CA8E563864776B1076E6F2412AFE8DBF18B58j6yEL" TargetMode="External"/><Relationship Id="rId4" Type="http://schemas.openxmlformats.org/officeDocument/2006/relationships/hyperlink" Target="consultantplus://offline/ref=90ED6B99BEC43AB280D94BC2F5ABBCFAA9BE5E1E6211A8E563864776B1076E6F2412AFE8DBF1825Ej6y2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11184"/>
            <a:ext cx="5732586" cy="6858000"/>
          </a:xfr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344488"/>
            <a:ext cx="5508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</a:p>
          <a:p>
            <a:pPr algn="r" eaLnBrk="1" hangingPunct="1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«Топливно-энергетический комплекс </a:t>
            </a:r>
          </a:p>
          <a:p>
            <a:pPr algn="r" eaLnBrk="1" hangingPunct="1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77825"/>
            <a:ext cx="669925" cy="779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938" y="1343025"/>
            <a:ext cx="34210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67383" y="3009276"/>
            <a:ext cx="4976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 привлечении инвестиций в развитие систем теплоснабжения ГУП «ТЭК СПб»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163513"/>
            <a:ext cx="29860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835150" y="1343025"/>
            <a:ext cx="73088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324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 rot="16200000" flipH="1">
            <a:off x="4549142" y="-390216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42875"/>
            <a:ext cx="1150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4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33592" y="6520259"/>
            <a:ext cx="2133600" cy="365125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9" y="-27384"/>
            <a:ext cx="894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Привлечение стратегического инвестора в рамках завершения процедуры банкротства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СПб ГУП «Пушкинский ТЭК»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189" y="60741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Ориентировочная рыночная стоимость имущества предприятия-банкрота,  подлежащего реализации на торгах – 2-3 млрд. руб.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190" y="69559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Продажа имущества должника – субъекта естественной монополии, непосредственно используемого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производства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реализации товаров (работ, услуг) в условиях естественной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монополии, осуществляется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путем проведения конкурса и выставляется на торги единым лотом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статьи 132, 201 Федерального закона «О несостоятельности (банкротстве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)»).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2861"/>
              </p:ext>
            </p:extLst>
          </p:nvPr>
        </p:nvGraphicFramePr>
        <p:xfrm>
          <a:off x="323528" y="4077072"/>
          <a:ext cx="8568952" cy="194421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866104"/>
                <a:gridCol w="4702848"/>
              </a:tblGrid>
              <a:tr h="36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Содержание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75" marR="35575" marT="508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Финансовые последствия </a:t>
                      </a:r>
                      <a:r>
                        <a:rPr lang="ru-RU" sz="1600" kern="1200" dirty="0" smtClean="0">
                          <a:effectLst/>
                        </a:rPr>
                        <a:t> для </a:t>
                      </a:r>
                      <a:r>
                        <a:rPr lang="ru-RU" sz="1600" kern="1200" dirty="0">
                          <a:effectLst/>
                        </a:rPr>
                        <a:t>ГУП «ТЭК СПб»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575" marR="35575" marT="508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Имущество СПб ГУП «Пушкинский ТЭК» </a:t>
                      </a:r>
                      <a:r>
                        <a:rPr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результате торгов в виде конкурса приобретает специализированная  организация: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ПАО «ТГК-1»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АО «Газпром теплоэнерго»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АО «ГСР ТЭЦ»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75" marR="35575" marT="508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ГУП «ТЭК СПб» будут удовлетворены за счет</a:t>
                      </a:r>
                      <a:b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денежных средств, вырученных в результате реализации</a:t>
                      </a:r>
                      <a:b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 ГУП «Пушкинский ТЭК», в размере и порядке,</a:t>
                      </a:r>
                      <a:b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установленном Федеральным законом «О несостоятельности</a:t>
                      </a:r>
                      <a:b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(банкротстве)» (сначала – текущие, затем реестровые –</a:t>
                      </a:r>
                      <a:b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пропорционально).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75" marR="35575" marT="5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90189" y="1761783"/>
            <a:ext cx="8496944" cy="21712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870953"/>
            <a:ext cx="83915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«ТЭК СПб» совместно Комитетом по энергетике и инженерному обеспечению предложили рассмотреть возможность участия в конкурсе по продаже единого производственно-технологического комплекса объектов теплоснабжения, принадлежащих предприятию-банкроту – СПб ГУП «Пушкинский ТЭК», крупнейшим теплоснабжающим организациям Санкт-Петербурга: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ПАО«ТГК-1»;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АО«ГСРТЭЦ»;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«Газпром теплоэнерго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7223" y="913507"/>
            <a:ext cx="3998835" cy="26595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FD10839-5D1B-42A9-9848-3789C5A21445}" type="slidenum">
              <a:rPr lang="ru-RU" sz="1200" b="1">
                <a:solidFill>
                  <a:schemeClr val="bg1"/>
                </a:solidFill>
                <a:latin typeface="Calibri" pitchFamily="34" charset="0"/>
              </a:rPr>
              <a:pPr algn="r"/>
              <a:t>11</a:t>
            </a:fld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8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4624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2A113A4-E07F-473D-9E32-9C0673751565}" type="slidenum">
              <a:rPr lang="ru-RU" sz="1200" b="1">
                <a:solidFill>
                  <a:schemeClr val="bg1"/>
                </a:solidFill>
                <a:latin typeface="Calibri" pitchFamily="34" charset="0"/>
              </a:rPr>
              <a:pPr algn="r"/>
              <a:t>11</a:t>
            </a:fld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 rot="16200000" flipH="1">
            <a:off x="4545471" y="-3764694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258" y="76562"/>
            <a:ext cx="770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процессом привлечения инвестиций в развитие систем теплоснабжения ГУП «ТЭК СПб»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80528" y="1207698"/>
            <a:ext cx="4188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Рабочая группа по привлечению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инвестиций в развитие систем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теплоснабжения ГУП «ТЭК  СПб»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Создана в соответствии с Приказом Генерального директора №500 от 01.09.2016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5856" y="2780928"/>
            <a:ext cx="4176464" cy="25355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Определен перечень основных направлений работы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24308" y="4061807"/>
            <a:ext cx="4176464" cy="25355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Заседания рабочей группы проводятся ежемесячно.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Анализируется ход реализации действующих и перспективных проектов.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Рассматриваются проекты, по которым не определен источник финансирования.</a:t>
            </a:r>
            <a:endParaRPr lang="ru-RU" b="1" dirty="0"/>
          </a:p>
        </p:txBody>
      </p:sp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" y="3853658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664445" cy="15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11184"/>
            <a:ext cx="5732586" cy="6858000"/>
          </a:xfr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344488"/>
            <a:ext cx="55086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</a:p>
          <a:p>
            <a:pPr algn="r" eaLnBrk="1" hangingPunct="1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«Топливно-энергетический комплекс </a:t>
            </a:r>
          </a:p>
          <a:p>
            <a:pPr algn="r" eaLnBrk="1" hangingPunct="1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77825"/>
            <a:ext cx="669925" cy="779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938" y="1343025"/>
            <a:ext cx="34210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67383" y="3009276"/>
            <a:ext cx="4976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163513"/>
            <a:ext cx="29860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835150" y="1343025"/>
            <a:ext cx="73088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324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4"/>
            <a:ext cx="7884371" cy="105087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597353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2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>
            <a:off x="4512628" y="-3605123"/>
            <a:ext cx="45719" cy="9144001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28" y="171498"/>
            <a:ext cx="800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Направление деятельности ГУП «ТЭК СПб» по привлечению инвестиций в развитие систем теплоснабжения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59985143"/>
              </p:ext>
            </p:extLst>
          </p:nvPr>
        </p:nvGraphicFramePr>
        <p:xfrm>
          <a:off x="244928" y="1340768"/>
          <a:ext cx="873550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32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597353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3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283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49142" y="-402692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7" y="44721"/>
            <a:ext cx="7969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и федеральных целевых программ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228" y="692697"/>
            <a:ext cx="8489546" cy="50405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целевые программы и государственные программы РФ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79616" y="2041258"/>
            <a:ext cx="4183581" cy="18722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Непрограммная часть </a:t>
            </a:r>
          </a:p>
          <a:p>
            <a:pPr algn="ctr"/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Федеральной адресной инвестиционной</a:t>
            </a:r>
            <a:r>
              <a:rPr lang="ru-RU" sz="1600" b="1" dirty="0" smtClean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рограммы  </a:t>
            </a:r>
            <a:r>
              <a:rPr lang="ru-RU" sz="1300" b="1" dirty="0" smtClean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13.09.2010 №</a:t>
            </a:r>
            <a:r>
              <a:rPr lang="ru-RU" sz="13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716 «Об Утверждении Правил формирования и реализации федеральной адресной инвестиционной программы»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02776" y="4527414"/>
            <a:ext cx="4150105" cy="1872208"/>
          </a:xfrm>
          <a:prstGeom prst="roundRect">
            <a:avLst>
              <a:gd name="adj" fmla="val 1789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Фонд содействия реформированию жилищно-коммунального хозяйства </a:t>
            </a:r>
          </a:p>
          <a:p>
            <a:pPr algn="ctr"/>
            <a:endParaRPr lang="ru-RU" sz="1400" b="1" dirty="0">
              <a:solidFill>
                <a:srgbClr val="99CC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Закон Российской  Федерации от 21.07.2007 №185-ФЗ  в редакции Федерального закона Российской Федерации от 25.12 №270-ФЗ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2837" y="4239382"/>
            <a:ext cx="4191505" cy="216024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Федеральная целевая программа «Развитие водохозяйственного комплекса Российской Федерации в 2012-2020 годах»</a:t>
            </a:r>
          </a:p>
          <a:p>
            <a:pPr algn="ctr"/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19.04.2012№</a:t>
            </a:r>
            <a:r>
              <a:rPr lang="ru-RU" sz="1400" b="1" dirty="0" smtClean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350</a:t>
            </a:r>
            <a:endParaRPr lang="ru-RU" sz="1400" b="1" dirty="0">
              <a:solidFill>
                <a:srgbClr val="99CC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Субсидии на возмещение затрат на уплату процентов по кредитам, полученным в кредитных организациях на финансирование инвестиционных проектов по строительству, реконструкции и модернизации систем водоснабжения и комплексов очистных </a:t>
            </a:r>
            <a:r>
              <a:rPr lang="ru-RU" sz="1400" b="1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99792" y="2996952"/>
            <a:ext cx="4153992" cy="21602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4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Российской </a:t>
            </a:r>
            <a:r>
              <a:rPr lang="ru-RU" sz="14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14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14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Энергоэффективность  </a:t>
            </a:r>
            <a:r>
              <a:rPr lang="ru-RU" sz="14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энергетики»</a:t>
            </a:r>
          </a:p>
          <a:p>
            <a:r>
              <a:rPr lang="ru-RU" sz="12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15.04.2014 №321 </a:t>
            </a:r>
          </a:p>
          <a:p>
            <a:r>
              <a:rPr lang="ru-RU" sz="12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программы- Министерство энергетики Российской Федерации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294197" y="1340768"/>
            <a:ext cx="6614561" cy="576064"/>
          </a:xfrm>
          <a:prstGeom prst="downArrow">
            <a:avLst>
              <a:gd name="adj1" fmla="val 50000"/>
              <a:gd name="adj2" fmla="val 66612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том числе относящиеся к мероприятиям систем коммунальной инфраструктуры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597353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4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283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49142" y="-375815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7" y="44624"/>
            <a:ext cx="756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формирования заявочной кампании в федеральный бюджет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0" y="2276871"/>
            <a:ext cx="8748464" cy="3960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446" y="1052736"/>
            <a:ext cx="8929177" cy="1080120"/>
          </a:xfrm>
          <a:prstGeom prst="rect">
            <a:avLst/>
          </a:prstGeom>
          <a:solidFill>
            <a:srgbClr val="0D9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Постановление Правительства Санкт-Петербурга </a:t>
            </a:r>
            <a:r>
              <a:rPr lang="ru-RU" sz="1400" smtClean="0"/>
              <a:t>от 03.10.2011 №</a:t>
            </a:r>
            <a:r>
              <a:rPr lang="ru-RU" sz="1400" dirty="0" smtClean="0"/>
              <a:t>1397 (с изменениями на 19.02.2014 г.)     «Об организации деятельности исполнительных органов государственной власти СПб по формированию предложений о включении в ФАИП объектов капитального строительства государственной собственности г. Санкт-Петербурга»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96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597353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5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283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25746" y="-3915646"/>
            <a:ext cx="55998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38118"/>
            <a:ext cx="7471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Реконструкция системы теплоснабжения  г. Кронштадта с привлечением средств федерального бюджета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72" y="810228"/>
            <a:ext cx="8860316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повышение качества городской среды, реализация системной политики, направленной на развитие города комфортного и привлекательного для жизни и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отдыха, обеспечение качественного и надёжного теплоснабжения</a:t>
            </a: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4438111" y="-776064"/>
            <a:ext cx="813690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Разработано ТЭО </a:t>
            </a:r>
            <a:r>
              <a:rPr lang="ru-RU" sz="1200" b="1" dirty="0" smtClean="0"/>
              <a:t>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Реконструкция системы теплоснабжения в административных границах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Кронштадтского района г. Санкт-Петербурга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за счёт собственных средств.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Разработана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программа развития информационных систем диспетчеризации учета в г. Кронштадте.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автоматизированной системе сбора показателей (АССП) по узлам учета подключено 299 УУТЭ в 259 зданиях, что оставляет 92% от общего количества УУТЭ г. Кронштадт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Проводятся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работы по реконструкции внутриквартальных тепловых сетей в кварталах 19а и 19б г. Кронштадт за счет средств бюджета 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Санкт-Петербурга.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2997952" y="3481873"/>
            <a:ext cx="4248472" cy="302433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,</a:t>
            </a:r>
          </a:p>
          <a:p>
            <a:r>
              <a:rPr lang="ru-RU" sz="1200" b="1" dirty="0" smtClean="0"/>
              <a:t>Кронштадт –город с большой историей, обладает большим потенциалом для развития туризма, создания общественно-деловых зон, выполнения логистических функций. Более 600 га в этом районе доступны для комплексного освоения. В Кронштадте находятся 230 памятников исторического и культурного наследия, включенные в список ЮНЕСКО. </a:t>
            </a:r>
            <a:br>
              <a:rPr lang="ru-RU" sz="1200" b="1" dirty="0" smtClean="0"/>
            </a:br>
            <a:endParaRPr lang="ru-RU" sz="1200" dirty="0"/>
          </a:p>
        </p:txBody>
      </p:sp>
      <p:pic>
        <p:nvPicPr>
          <p:cNvPr id="1026" name="Picture 2" descr="C:\Users\ZgodaVL\Pictures\Морской соб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" y="3978659"/>
            <a:ext cx="2914375" cy="24026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8" name="Скругленный прямоугольник 17"/>
          <p:cNvSpPr/>
          <p:nvPr/>
        </p:nvSpPr>
        <p:spPr>
          <a:xfrm flipH="1">
            <a:off x="-18258" y="1556792"/>
            <a:ext cx="3509193" cy="1925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Постановление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Правительства Санкт-Петербурга № 551 от 30 06.2014 г.  Государственная программа Санкт-Петербурга «Экономическое и социальное развитие территорий Санкт-Петербурга» на 2015-2020 г.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            (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с изменениями 16 .02.2016г) подпрограмма «Развитие города Кронштадта».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21682" y="2996953"/>
            <a:ext cx="1800200" cy="61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 flipH="1">
            <a:off x="4162095" y="1556791"/>
            <a:ext cx="4730383" cy="2056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Кронштадт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– морские ворота Северной столицы, город-крепость боевой и воинской славы, обладает большим потенциалом для развития туризма, создания общественно-деловых зон, выполнения логистических функций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400" dirty="0"/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Локальная, островная территория, при этом 600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га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земли доступных  для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комплексного освоения. На территории г. Кронштадта находится более 230 памятников истории и культуры, находящихся под охраной ЮНЕСКО</a:t>
            </a:r>
          </a:p>
          <a:p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 flipH="1">
            <a:off x="3131838" y="3978659"/>
            <a:ext cx="5832650" cy="24026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ГУП «ТЭК СПб»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Разработано ТЭО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системы теплоснабжения в административных границах Кронштадтского района г. Санкт-Петербурга»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автоматизированной системе сбора показателей (АССП) по узлам учета подключено 299 УУТЭ в 259 зданиях, что оставляет 92% от общего количества УУТЭ г.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Кронштадта.</a:t>
            </a:r>
          </a:p>
          <a:p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инвестиционная программа г. Санкт-Петербурга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Проводятся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реконструкции внутриквартальных тепловых сетей в кварталах 19а и 19б г.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Кронштадта.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137200" y="2618435"/>
            <a:ext cx="2015433" cy="14076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669360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6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283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25746" y="-3915646"/>
            <a:ext cx="55998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38118"/>
            <a:ext cx="7471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Реконструкция системы теплоснабжения г. Кронштадта с привлечением средств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едерального бюджета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19" y="1421160"/>
            <a:ext cx="2304257" cy="6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Инвестиционная программа  «ТЭК СПб»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06802" y="1436043"/>
            <a:ext cx="1863364" cy="621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Фонд капитального ремонта СПб (ФКР)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1436043"/>
            <a:ext cx="2160240" cy="6211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Средства федерального бюджета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148064" y="1436043"/>
            <a:ext cx="1656183" cy="627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Внебюджетные источники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22893"/>
            <a:ext cx="8618646" cy="545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ТЭО «Реконструкция системы теплоснабжения в административных границах Кронштадтского района г. Санкт-Петербурга»</a:t>
            </a:r>
            <a:endParaRPr lang="ru-RU" sz="1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88356" y="4729637"/>
            <a:ext cx="4024295" cy="1939723"/>
            <a:chOff x="4845871" y="4602566"/>
            <a:chExt cx="4024295" cy="1939723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845871" y="4602566"/>
              <a:ext cx="4024295" cy="19397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134594" y="4725144"/>
              <a:ext cx="3230411" cy="371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СИНХРОНИЗАЦИЯ ПЛАНОВ РАБОТ</a:t>
              </a:r>
              <a:endParaRPr lang="ru-RU" sz="12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928348" y="5338914"/>
              <a:ext cx="1027267" cy="450665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КЭИО</a:t>
              </a:r>
              <a:endParaRPr lang="ru-RU" sz="12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152633" y="5338914"/>
              <a:ext cx="1118467" cy="440801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ЖИЛИЩНЫЙ КОМИТЕТ</a:t>
              </a:r>
              <a:endParaRPr lang="ru-RU" sz="105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134595" y="5933198"/>
              <a:ext cx="1292558" cy="508233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ФОНД КАПИТАЛЬНОГО РЕМОНТА</a:t>
              </a:r>
              <a:endParaRPr lang="ru-RU" sz="105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454720" y="5338915"/>
              <a:ext cx="1328292" cy="440802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АДМИНИСТРАЦИЯ КРОНШТАДТСКОГО  РАЙОНА</a:t>
              </a:r>
              <a:endParaRPr lang="ru-RU" sz="1000" dirty="0"/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308304" y="5096662"/>
              <a:ext cx="0" cy="841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012160" y="5111066"/>
              <a:ext cx="0" cy="8185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7884368" y="5096662"/>
              <a:ext cx="0" cy="242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6749799" y="5103864"/>
              <a:ext cx="1409" cy="235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57" idx="0"/>
            </p:cNvCxnSpPr>
            <p:nvPr/>
          </p:nvCxnSpPr>
          <p:spPr>
            <a:xfrm>
              <a:off x="5441981" y="5111066"/>
              <a:ext cx="1" cy="2278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6586891" y="5927998"/>
              <a:ext cx="1009446" cy="513434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ГУП «ТЭК СПб»</a:t>
              </a:r>
              <a:endParaRPr lang="ru-RU" sz="1050" dirty="0"/>
            </a:p>
          </p:txBody>
        </p:sp>
        <p:cxnSp>
          <p:nvCxnSpPr>
            <p:cNvPr id="31" name="Соединительная линия уступом 30"/>
            <p:cNvCxnSpPr>
              <a:endCxn id="62" idx="0"/>
            </p:cNvCxnSpPr>
            <p:nvPr/>
          </p:nvCxnSpPr>
          <p:spPr>
            <a:xfrm rot="16200000" flipH="1">
              <a:off x="7371592" y="5113390"/>
              <a:ext cx="829838" cy="810785"/>
            </a:xfrm>
            <a:prstGeom prst="bentConnector3">
              <a:avLst>
                <a:gd name="adj1" fmla="val 8755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/>
            <p:cNvSpPr/>
            <p:nvPr/>
          </p:nvSpPr>
          <p:spPr>
            <a:xfrm>
              <a:off x="7756075" y="5933702"/>
              <a:ext cx="871657" cy="507224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РСО</a:t>
              </a:r>
              <a:endParaRPr lang="ru-RU" sz="1050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>
            <a:off x="1403648" y="1262782"/>
            <a:ext cx="0" cy="136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816398" y="1284585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844852" y="1277144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5" idx="0"/>
          </p:cNvCxnSpPr>
          <p:nvPr/>
        </p:nvCxnSpPr>
        <p:spPr>
          <a:xfrm flipV="1">
            <a:off x="7938484" y="1277145"/>
            <a:ext cx="1799" cy="1588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288356" y="2385107"/>
            <a:ext cx="3670631" cy="2030333"/>
            <a:chOff x="698782" y="2694412"/>
            <a:chExt cx="3288376" cy="2060798"/>
          </a:xfrm>
        </p:grpSpPr>
        <p:sp>
          <p:nvSpPr>
            <p:cNvPr id="52" name="Прямоугольник с двумя вырезанными противолежащими углами 51"/>
            <p:cNvSpPr/>
            <p:nvPr/>
          </p:nvSpPr>
          <p:spPr>
            <a:xfrm>
              <a:off x="698782" y="2694412"/>
              <a:ext cx="3167187" cy="2060798"/>
            </a:xfrm>
            <a:prstGeom prst="snip2DiagRect">
              <a:avLst>
                <a:gd name="adj1" fmla="val 0"/>
                <a:gd name="adj2" fmla="val 21347"/>
              </a:avLst>
            </a:prstGeom>
            <a:gradFill flip="none" rotWithShape="1">
              <a:gsLst>
                <a:gs pos="0">
                  <a:srgbClr val="EDD48F">
                    <a:tint val="66000"/>
                    <a:satMod val="160000"/>
                  </a:srgbClr>
                </a:gs>
                <a:gs pos="50000">
                  <a:srgbClr val="EDD48F">
                    <a:tint val="44500"/>
                    <a:satMod val="160000"/>
                  </a:srgbClr>
                </a:gs>
                <a:gs pos="100000">
                  <a:srgbClr val="EDD48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85593" y="2882937"/>
              <a:ext cx="1050102" cy="597720"/>
            </a:xfrm>
            <a:prstGeom prst="roundRect">
              <a:avLst/>
            </a:prstGeom>
            <a:solidFill>
              <a:srgbClr val="950101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Источники тепловой энергии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5695" y="2882937"/>
              <a:ext cx="2151463" cy="60916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1. Котельные ГУП «ТЭК СПб»</a:t>
              </a:r>
            </a:p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2. ЦТП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ГУП «ТЭК СПб»</a:t>
              </a:r>
            </a:p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3. Котельные АО «РЭУ»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785593" y="3689600"/>
              <a:ext cx="1050100" cy="559487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Тепловые сети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10707" y="3561824"/>
              <a:ext cx="2001437" cy="7809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1. Магистральные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тепловые сети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1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   ГУП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«ТЭК СПб»</a:t>
              </a:r>
            </a:p>
            <a:p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2.Распределительные тепловые</a:t>
              </a:r>
              <a:br>
                <a:rPr lang="ru-RU" sz="11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  сети 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ГУП «ТЭК СПб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129392" y="4482167"/>
              <a:ext cx="2736578" cy="273042"/>
            </a:xfrm>
            <a:prstGeom prst="rect">
              <a:avLst/>
            </a:prstGeom>
            <a:solidFill>
              <a:srgbClr val="777777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Ответственный – ГУП «ТЭК СПб»</a:t>
              </a:r>
              <a:endParaRPr 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238565" y="2708054"/>
            <a:ext cx="1943226" cy="1318063"/>
            <a:chOff x="-47411633" y="2767108"/>
            <a:chExt cx="13111062" cy="453376"/>
          </a:xfrm>
          <a:solidFill>
            <a:srgbClr val="FF9933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-47411633" y="2767108"/>
              <a:ext cx="12103220" cy="211026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Прочие </a:t>
              </a:r>
              <a:r>
                <a:rPr lang="ru-RU" sz="1200" b="1" dirty="0" err="1" smtClean="0"/>
                <a:t>ресурсоснабжающие</a:t>
              </a:r>
              <a:r>
                <a:rPr lang="ru-RU" sz="1200" b="1" dirty="0" smtClean="0"/>
                <a:t> организации (РСО)</a:t>
              </a:r>
              <a:endParaRPr lang="ru-RU" sz="1200" b="1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46916271" y="3014045"/>
              <a:ext cx="12615700" cy="206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Font typeface="+mj-lt"/>
                <a:buAutoNum type="arabicPeriod"/>
              </a:pP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ГУП «Водоканал СПб»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ГРО «</a:t>
              </a:r>
              <a:r>
                <a:rPr lang="ru-RU" sz="1100" dirty="0" err="1">
                  <a:latin typeface="Times New Roman" pitchFamily="18" charset="0"/>
                  <a:cs typeface="Times New Roman" pitchFamily="18" charset="0"/>
                </a:rPr>
                <a:t>Петербурггаз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»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ОАО «Оборонэнерго»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427152" y="2421570"/>
            <a:ext cx="2379849" cy="2029650"/>
            <a:chOff x="4586195" y="3220109"/>
            <a:chExt cx="3024186" cy="125726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586195" y="3220109"/>
              <a:ext cx="3024186" cy="1179657"/>
            </a:xfrm>
            <a:prstGeom prst="rect">
              <a:avLst/>
            </a:prstGeom>
            <a:gradFill flip="none" rotWithShape="1">
              <a:gsLst>
                <a:gs pos="0">
                  <a:srgbClr val="777777">
                    <a:tint val="66000"/>
                    <a:satMod val="160000"/>
                  </a:srgbClr>
                </a:gs>
                <a:gs pos="50000">
                  <a:srgbClr val="777777">
                    <a:tint val="44500"/>
                    <a:satMod val="160000"/>
                  </a:srgbClr>
                </a:gs>
                <a:gs pos="100000">
                  <a:srgbClr val="777777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rot="10800000" flipV="1">
              <a:off x="4814002" y="3624977"/>
              <a:ext cx="2568574" cy="5814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buFont typeface="+mj-lt"/>
                <a:buAutoNum type="arabicPeriod"/>
              </a:pP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Собственники жилых, административных и общественных зданий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Фонд капитального ремонта СПб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586195" y="4225692"/>
              <a:ext cx="3024186" cy="2516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Ответственный – «Фонд капитального ремонта СПб»</a:t>
              </a:r>
              <a:endParaRPr lang="ru-RU" sz="1200" b="1" dirty="0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5019635" y="3277320"/>
              <a:ext cx="2150464" cy="310795"/>
            </a:xfrm>
            <a:prstGeom prst="roundRect">
              <a:avLst>
                <a:gd name="adj" fmla="val 27128"/>
              </a:avLst>
            </a:prstGeom>
            <a:solidFill>
              <a:srgbClr val="D52B0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Потребители тепловой энергии</a:t>
              </a:r>
              <a:endParaRPr lang="ru-RU" sz="12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07904" y="4509120"/>
            <a:ext cx="2177741" cy="204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План действий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816398" y="3373410"/>
            <a:ext cx="3200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55" idx="1"/>
          </p:cNvCxnSpPr>
          <p:nvPr/>
        </p:nvCxnSpPr>
        <p:spPr>
          <a:xfrm flipH="1" flipV="1">
            <a:off x="6152634" y="3373412"/>
            <a:ext cx="274518" cy="3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940283" y="1262262"/>
            <a:ext cx="0" cy="1588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25" idx="2"/>
          </p:cNvCxnSpPr>
          <p:nvPr/>
        </p:nvCxnSpPr>
        <p:spPr>
          <a:xfrm>
            <a:off x="7938484" y="2057185"/>
            <a:ext cx="1799" cy="3637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/>
          <p:nvPr/>
        </p:nvCxnSpPr>
        <p:spPr>
          <a:xfrm rot="16200000" flipH="1">
            <a:off x="1495161" y="1980812"/>
            <a:ext cx="312791" cy="495813"/>
          </a:xfrm>
          <a:prstGeom prst="bentConnector3">
            <a:avLst>
              <a:gd name="adj1" fmla="val 38864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оединительная линия уступом 108"/>
          <p:cNvCxnSpPr/>
          <p:nvPr/>
        </p:nvCxnSpPr>
        <p:spPr>
          <a:xfrm rot="5400000">
            <a:off x="3041146" y="1618247"/>
            <a:ext cx="325404" cy="1256496"/>
          </a:xfrm>
          <a:prstGeom prst="bentConnector3">
            <a:avLst>
              <a:gd name="adj1" fmla="val 3229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 rot="5400000">
            <a:off x="4488005" y="1229473"/>
            <a:ext cx="534772" cy="2231161"/>
          </a:xfrm>
          <a:prstGeom prst="bentConnector3">
            <a:avLst>
              <a:gd name="adj1" fmla="val 40134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520245" y="4590128"/>
            <a:ext cx="4521538" cy="2079232"/>
            <a:chOff x="251520" y="4469285"/>
            <a:chExt cx="4521538" cy="2079232"/>
          </a:xfrm>
        </p:grpSpPr>
        <p:graphicFrame>
          <p:nvGraphicFramePr>
            <p:cNvPr id="75" name="Диаграмма 74"/>
            <p:cNvGraphicFramePr/>
            <p:nvPr>
              <p:extLst>
                <p:ext uri="{D42A27DB-BD31-4B8C-83A1-F6EECF244321}">
                  <p14:modId xmlns:p14="http://schemas.microsoft.com/office/powerpoint/2010/main" val="2680907934"/>
                </p:ext>
              </p:extLst>
            </p:nvPr>
          </p:nvGraphicFramePr>
          <p:xfrm>
            <a:off x="1993053" y="4469285"/>
            <a:ext cx="1946081" cy="1301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Прямоугольник 18"/>
            <p:cNvSpPr/>
            <p:nvPr/>
          </p:nvSpPr>
          <p:spPr>
            <a:xfrm>
              <a:off x="251520" y="4836533"/>
              <a:ext cx="2075648" cy="549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950101"/>
                  </a:solidFill>
                </a:rPr>
                <a:t>Стоимость мероприятий </a:t>
              </a:r>
              <a:r>
                <a:rPr lang="ru-RU" sz="1400" b="1" dirty="0" smtClean="0">
                  <a:solidFill>
                    <a:srgbClr val="950101"/>
                  </a:solidFill>
                </a:rPr>
                <a:t>5412,5</a:t>
              </a:r>
              <a:r>
                <a:rPr lang="ru-RU" sz="1200" dirty="0" smtClean="0">
                  <a:solidFill>
                    <a:srgbClr val="950101"/>
                  </a:solidFill>
                </a:rPr>
                <a:t> млн. руб.</a:t>
              </a:r>
              <a:endParaRPr lang="ru-RU" sz="1200" dirty="0">
                <a:solidFill>
                  <a:srgbClr val="950101"/>
                </a:solidFill>
              </a:endParaRPr>
            </a:p>
          </p:txBody>
        </p:sp>
        <p:sp>
          <p:nvSpPr>
            <p:cNvPr id="89" name="Нашивка 88"/>
            <p:cNvSpPr/>
            <p:nvPr/>
          </p:nvSpPr>
          <p:spPr>
            <a:xfrm>
              <a:off x="300194" y="5861036"/>
              <a:ext cx="1553178" cy="681253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ПИР 2017-2018гг</a:t>
              </a:r>
            </a:p>
          </p:txBody>
        </p:sp>
        <p:sp>
          <p:nvSpPr>
            <p:cNvPr id="90" name="Нашивка 89"/>
            <p:cNvSpPr/>
            <p:nvPr/>
          </p:nvSpPr>
          <p:spPr>
            <a:xfrm>
              <a:off x="1557427" y="5861036"/>
              <a:ext cx="1790438" cy="681253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ЗАКЛЮЧЕНИЕ ФАУ «ГЛАВГОСЭКСПЕРТИЗА РОССИИ» 2018г.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91" name="Нашивка 90"/>
            <p:cNvSpPr/>
            <p:nvPr/>
          </p:nvSpPr>
          <p:spPr>
            <a:xfrm>
              <a:off x="3049547" y="5861036"/>
              <a:ext cx="1723511" cy="687481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ЗАЯВКА В ФЕДЕРАЛЬНЫЙ БЮДЖЕТ</a:t>
              </a:r>
            </a:p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2018г</a:t>
              </a: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51519" y="4509120"/>
            <a:ext cx="85554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6451626" y="1660716"/>
            <a:ext cx="343903" cy="1177805"/>
          </a:xfrm>
          <a:prstGeom prst="bentConnector3">
            <a:avLst>
              <a:gd name="adj1" fmla="val 5767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tkinSS\Desktop\1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77072"/>
            <a:ext cx="1482659" cy="115212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512" y="6597353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7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87754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30884" y="-392243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017" y="29226"/>
            <a:ext cx="77768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fontAlgn="b"/>
            <a:r>
              <a:rPr lang="ru-RU" sz="1600" b="1" dirty="0" smtClean="0"/>
              <a:t>Финансирование  за счёт средств бюджета</a:t>
            </a:r>
          </a:p>
          <a:p>
            <a:pPr algn="ctr" fontAlgn="b"/>
            <a:r>
              <a:rPr lang="ru-RU" sz="1600" b="1" dirty="0" smtClean="0"/>
              <a:t> г. Санкт-Петербурга на </a:t>
            </a:r>
            <a:r>
              <a:rPr lang="ru-RU" sz="1600" b="1" dirty="0"/>
              <a:t>2016-2018 </a:t>
            </a:r>
            <a:r>
              <a:rPr lang="ru-RU" sz="1600" b="1" dirty="0" smtClean="0"/>
              <a:t>г.</a:t>
            </a:r>
            <a:endParaRPr lang="ru-RU" sz="10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268218"/>
              </p:ext>
            </p:extLst>
          </p:nvPr>
        </p:nvGraphicFramePr>
        <p:xfrm>
          <a:off x="2627784" y="908720"/>
          <a:ext cx="62646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012342108"/>
              </p:ext>
            </p:extLst>
          </p:nvPr>
        </p:nvGraphicFramePr>
        <p:xfrm>
          <a:off x="251520" y="836712"/>
          <a:ext cx="27363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79512" y="3645024"/>
          <a:ext cx="2952328" cy="288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179512" y="764704"/>
            <a:ext cx="8784976" cy="280831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Заголовок 11"/>
          <p:cNvSpPr>
            <a:spLocks noGrp="1"/>
          </p:cNvSpPr>
          <p:nvPr>
            <p:ph type="title"/>
          </p:nvPr>
        </p:nvSpPr>
        <p:spPr>
          <a:xfrm>
            <a:off x="6253336" y="3717032"/>
            <a:ext cx="2890664" cy="2808312"/>
          </a:xfrm>
        </p:spPr>
        <p:txBody>
          <a:bodyPr anchor="t"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96136" y="3573016"/>
            <a:ext cx="324036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Источники.</a:t>
            </a:r>
            <a:r>
              <a:rPr lang="ru-RU" sz="1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.   </a:t>
            </a:r>
            <a:r>
              <a:rPr lang="ru-RU" sz="1400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1200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ос.Парголово,ул.Старожиловская,д.11,- </a:t>
            </a:r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закрытие угольной </a:t>
            </a:r>
          </a:p>
          <a:p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котельной с переводом </a:t>
            </a:r>
          </a:p>
          <a:p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ЦТП</a:t>
            </a:r>
            <a:r>
              <a:rPr lang="ru-RU" sz="1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 Ввод -2016 год.</a:t>
            </a:r>
          </a:p>
          <a:p>
            <a:endParaRPr lang="ru-RU" sz="12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ru-RU" sz="12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ru-RU" sz="12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ru-RU" sz="8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  </a:t>
            </a:r>
            <a:r>
              <a:rPr lang="ru-RU" sz="1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</a:t>
            </a:r>
            <a:r>
              <a:rPr lang="ru-RU" sz="1200" b="1" u="sng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Пр.Обуховской</a:t>
            </a:r>
            <a:r>
              <a:rPr lang="ru-RU" sz="1200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Обороны,33а-     </a:t>
            </a:r>
            <a:r>
              <a:rPr lang="ru-RU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r>
              <a:rPr lang="ru-RU" sz="1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реконструкция зоны тепло-                 </a:t>
            </a:r>
            <a:r>
              <a:rPr lang="ru-RU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 </a:t>
            </a:r>
            <a:r>
              <a:rPr lang="ru-RU" sz="1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снабжения с увеличением                   .    мощности и закрытием              встроенных котельных по адресам: </a:t>
            </a:r>
            <a:r>
              <a:rPr lang="ru-RU" sz="12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пр.Обуховской</a:t>
            </a:r>
            <a:r>
              <a:rPr lang="ru-RU" sz="1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Обороны, д.23, ул. Профессора Качалова, д.4.</a:t>
            </a:r>
            <a:endParaRPr lang="ru-RU" sz="1200" b="1" dirty="0" err="1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8" name="Picture 4" descr="C:\Users\UtkinSS\Desktop\2014_02_28_0309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869160"/>
            <a:ext cx="936104" cy="11521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24328" y="16288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млн.руб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2915816" y="3573016"/>
          <a:ext cx="2880320" cy="297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5478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54767" y="6597352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8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87754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30884" y="-392243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10" y="148940"/>
            <a:ext cx="777686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charset="0"/>
                <a:ea typeface="ＭＳ Ｐゴシック" pitchFamily="34" charset="-128"/>
              </a:rPr>
              <a:t>Взаимодействие с институтами развития и финансовыми институтами</a:t>
            </a:r>
            <a:endParaRPr lang="ru-RU" sz="1600" b="1" dirty="0"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76004"/>
              </p:ext>
            </p:extLst>
          </p:nvPr>
        </p:nvGraphicFramePr>
        <p:xfrm>
          <a:off x="611560" y="908720"/>
          <a:ext cx="8136904" cy="513903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76264"/>
                <a:gridCol w="5760640"/>
              </a:tblGrid>
              <a:tr h="1852212">
                <a:tc>
                  <a:txBody>
                    <a:bodyPr/>
                    <a:lstStyle/>
                    <a:p>
                      <a:pPr marL="285750" indent="-285750" algn="l" defTabSz="108000" rtl="0" eaLnBrk="1" latinLnBrk="0" hangingPunct="1">
                        <a:spcBef>
                          <a:spcPts val="600"/>
                        </a:spcBef>
                        <a:buClr>
                          <a:srgbClr val="000066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ПАО «Сбербанк»</a:t>
                      </a:r>
                      <a:endParaRPr lang="ru-RU" sz="1400" b="1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реализации пилотного проекта «Перевод на закрытую схему теплоснабжения ЦТП в Кронштадтском районе в кв.19а и 19 б»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реализации пилотного проекта «Перевод на закрытую схему ГВС путём реконструкции 2-х ЦТП в Выборгском районе(пр. Художников, д. 35 к.2 и ул.Композиторов,29 к.3)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 с КЭ и ИО разработка Дорожной карты по подготовке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концессионного соглашения в отношении имущества, предназначенного для теплоснабжения объектов Кронштадтского, Пушкинского, </a:t>
                      </a:r>
                      <a:r>
                        <a:rPr lang="ru-RU" sz="11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Колпинского</a:t>
                      </a: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Калининского и Выборгского административных районов Санкт-Петербурга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1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23737">
                <a:tc>
                  <a:txBody>
                    <a:bodyPr/>
                    <a:lstStyle/>
                    <a:p>
                      <a:pPr marL="285750" indent="-285750" algn="l" defTabSz="108000">
                        <a:spcBef>
                          <a:spcPts val="600"/>
                        </a:spcBef>
                        <a:buClr>
                          <a:srgbClr val="000066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</a:rPr>
                        <a:t>ООО «ВТБ Факторинг»</a:t>
                      </a:r>
                      <a:endParaRPr lang="ru-RU" sz="14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факторинга для работы с подрядчиками.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Проведено рабочее совещание с представителями компании ВТБ Факторинг. По итогам проведенного совещания принято решение о взаимодействии с </a:t>
                      </a:r>
                      <a:r>
                        <a:rPr lang="ru-RU" sz="105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факторинговой</a:t>
                      </a: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компанией с целью установления индикативного лимита на дебитора и начала работы с подрядчиками по данному виду финансирования.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адрес </a:t>
                      </a:r>
                      <a:r>
                        <a:rPr lang="ru-RU" sz="1050" b="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факторинговой</a:t>
                      </a:r>
                      <a:r>
                        <a:rPr lang="ru-RU" sz="105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компании направлен необходимый пакет документов для установления лимита.</a:t>
                      </a:r>
                      <a:endParaRPr lang="ru-RU" sz="105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25091">
                <a:tc>
                  <a:txBody>
                    <a:bodyPr/>
                    <a:lstStyle/>
                    <a:p>
                      <a:pPr marL="285750" indent="-285750" algn="l" defTabSz="108000">
                        <a:spcBef>
                          <a:spcPts val="600"/>
                        </a:spcBef>
                        <a:buClr>
                          <a:srgbClr val="000066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</a:rPr>
                        <a:t>ПАО «Банк ВТБ»</a:t>
                      </a:r>
                      <a:endParaRPr lang="ru-RU" sz="14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ДЦП Санкт-Петербурга «Строительство и реконструкция объектов теплоснабжения в районе Малая Охта на период 2011-2020», утвержденной Постановлением Правительства  от 13.07.2011 № 947 (в ред. Постановлений Правительства Санкт-Петербурга от 20.09.2012 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N 968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от 17.06.2014 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N 486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от 25.09.2015 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N 857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 ГУП «ТЭК СПб» привлекает кредитные средства в размере 1669,79 млн. р. для реконструкции 3-й Красногвардейской котельной.</a:t>
                      </a:r>
                      <a:endParaRPr lang="ru-RU" sz="10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153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ПАО</a:t>
                      </a:r>
                      <a:r>
                        <a:rPr lang="ru-RU" sz="14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1" kern="1200" baseline="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Тимер</a:t>
                      </a:r>
                      <a:r>
                        <a:rPr lang="ru-RU" sz="14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Банк»</a:t>
                      </a:r>
                      <a:endParaRPr lang="ru-RU" sz="1400" b="1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Котельной «Политехническая».</a:t>
                      </a:r>
                    </a:p>
                    <a:p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ЗАО «СПб Институт Теплоэнергетики» разработана</a:t>
                      </a:r>
                      <a:r>
                        <a:rPr lang="ru-RU" sz="105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концепция проекта и проектная документация. В настоящее время формиру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ется дорожная карта реконструкции котельной на условиях концессионного соглашения. </a:t>
                      </a:r>
                      <a:endParaRPr lang="ru-RU" sz="10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6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64215" y="2249381"/>
            <a:ext cx="2015433" cy="14076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7" y="-142153"/>
            <a:ext cx="7884371" cy="71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29396" y="6597774"/>
            <a:ext cx="9180512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7010400" y="6597774"/>
            <a:ext cx="2133600" cy="260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3A471-C387-4095-A5A7-202505EDEE22}" type="slidenum">
              <a:rPr lang="ru-RU" b="1" smtClean="0">
                <a:solidFill>
                  <a:prstClr val="white"/>
                </a:solidFill>
              </a:rPr>
              <a:pPr/>
              <a:t>9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283"/>
            <a:ext cx="1152316" cy="46092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 rot="16200000" flipH="1">
            <a:off x="4525745" y="-3728491"/>
            <a:ext cx="55998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764" y="43581"/>
            <a:ext cx="7471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Развитие систем теплоснабжения групповых и квартальных котельных ГУП "ТЭК СПб", с переводом на газовое топливо (16 котельных</a:t>
            </a:r>
            <a:r>
              <a:rPr lang="ru-RU" sz="1600" b="1" dirty="0" smtClean="0"/>
              <a:t>) на условиях концессионного соглашения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355" y="922679"/>
            <a:ext cx="8618646" cy="83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Разработка ТЭО </a:t>
            </a:r>
            <a:r>
              <a:rPr lang="ru-RU" sz="1600" smtClean="0"/>
              <a:t>«Реконструкция </a:t>
            </a:r>
            <a:r>
              <a:rPr lang="ru-RU" sz="1600" dirty="0"/>
              <a:t>систем теплоснабжения групповых и квартальных котельных ГУП "ТЭК СПб", использующих в качестве основного топлива уголь, мазут и дизельное топливо с переводом на газообразное топливо» </a:t>
            </a:r>
            <a:endParaRPr lang="ru-RU" sz="1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90567" y="4496124"/>
            <a:ext cx="4024295" cy="1939723"/>
            <a:chOff x="4845871" y="4602566"/>
            <a:chExt cx="4024295" cy="1939723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845871" y="4602566"/>
              <a:ext cx="4024295" cy="19397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134594" y="4725144"/>
              <a:ext cx="3230411" cy="371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IV</a:t>
              </a:r>
              <a:r>
                <a:rPr lang="ru-RU" sz="1200" dirty="0" smtClean="0"/>
                <a:t> квартал 2017г. 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791200" y="5339962"/>
              <a:ext cx="2016224" cy="1075799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Заключение концессионного соглашения по результатам конкурса</a:t>
              </a:r>
              <a:endParaRPr lang="ru-RU" sz="1400" b="1" dirty="0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6749799" y="5103864"/>
              <a:ext cx="1409" cy="235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>
          <a:xfrm>
            <a:off x="1403648" y="1262782"/>
            <a:ext cx="0" cy="136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816398" y="1284585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844852" y="1277144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305855" y="2172118"/>
            <a:ext cx="3229638" cy="1562208"/>
            <a:chOff x="698782" y="2694412"/>
            <a:chExt cx="3244953" cy="2060798"/>
          </a:xfrm>
        </p:grpSpPr>
        <p:sp>
          <p:nvSpPr>
            <p:cNvPr id="52" name="Прямоугольник с двумя вырезанными противолежащими углами 51"/>
            <p:cNvSpPr/>
            <p:nvPr/>
          </p:nvSpPr>
          <p:spPr>
            <a:xfrm>
              <a:off x="698782" y="2694412"/>
              <a:ext cx="3167187" cy="2060798"/>
            </a:xfrm>
            <a:prstGeom prst="snip2DiagRect">
              <a:avLst>
                <a:gd name="adj1" fmla="val 0"/>
                <a:gd name="adj2" fmla="val 21347"/>
              </a:avLst>
            </a:prstGeom>
            <a:gradFill flip="none" rotWithShape="1">
              <a:gsLst>
                <a:gs pos="0">
                  <a:srgbClr val="EDD48F">
                    <a:tint val="66000"/>
                    <a:satMod val="160000"/>
                  </a:srgbClr>
                </a:gs>
                <a:gs pos="50000">
                  <a:srgbClr val="EDD48F">
                    <a:tint val="44500"/>
                    <a:satMod val="160000"/>
                  </a:srgbClr>
                </a:gs>
                <a:gs pos="100000">
                  <a:srgbClr val="EDD48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85593" y="3356276"/>
              <a:ext cx="1050102" cy="597720"/>
            </a:xfrm>
            <a:prstGeom prst="roundRect">
              <a:avLst/>
            </a:prstGeom>
            <a:solidFill>
              <a:srgbClr val="950101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Декабрь 2016</a:t>
              </a:r>
              <a:endParaRPr lang="ru-RU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2272" y="3298504"/>
              <a:ext cx="2151463" cy="8526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Подготовка Технического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задания  на разработку ТЭО проекта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209408" y="2294192"/>
            <a:ext cx="1943226" cy="1364231"/>
            <a:chOff x="-47411633" y="2767108"/>
            <a:chExt cx="13111062" cy="469256"/>
          </a:xfrm>
          <a:solidFill>
            <a:srgbClr val="FF9933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-47411633" y="2767108"/>
              <a:ext cx="12103220" cy="211026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Январь 2017</a:t>
              </a:r>
              <a:endParaRPr lang="ru-RU" sz="1200" b="1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46916271" y="3014045"/>
              <a:ext cx="12615700" cy="222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Проведение конкурсных процедур на разработку ТЭО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481429" y="2057629"/>
            <a:ext cx="2379849" cy="1904363"/>
            <a:chOff x="4586195" y="3220109"/>
            <a:chExt cx="3024186" cy="117965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586195" y="3220109"/>
              <a:ext cx="3024186" cy="1179657"/>
            </a:xfrm>
            <a:prstGeom prst="rect">
              <a:avLst/>
            </a:prstGeom>
            <a:gradFill flip="none" rotWithShape="1">
              <a:gsLst>
                <a:gs pos="0">
                  <a:srgbClr val="777777">
                    <a:tint val="66000"/>
                    <a:satMod val="160000"/>
                  </a:srgbClr>
                </a:gs>
                <a:gs pos="50000">
                  <a:srgbClr val="777777">
                    <a:tint val="44500"/>
                    <a:satMod val="160000"/>
                  </a:srgbClr>
                </a:gs>
                <a:gs pos="100000">
                  <a:srgbClr val="777777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rot="10800000" flipV="1">
              <a:off x="4814002" y="3715537"/>
              <a:ext cx="2568574" cy="4003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Разработка ТЭО и проекта концессионного соглашения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5019635" y="3277320"/>
              <a:ext cx="2150464" cy="310795"/>
            </a:xfrm>
            <a:prstGeom prst="roundRect">
              <a:avLst>
                <a:gd name="adj" fmla="val 27128"/>
              </a:avLst>
            </a:prstGeom>
            <a:solidFill>
              <a:srgbClr val="D52B0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Апрель 2017</a:t>
              </a:r>
              <a:endParaRPr lang="ru-RU" sz="1200" b="1" dirty="0"/>
            </a:p>
          </p:txBody>
        </p:sp>
      </p:grpSp>
      <p:cxnSp>
        <p:nvCxnSpPr>
          <p:cNvPr id="94" name="Прямая со стрелкой 93"/>
          <p:cNvCxnSpPr/>
          <p:nvPr/>
        </p:nvCxnSpPr>
        <p:spPr>
          <a:xfrm>
            <a:off x="3458094" y="3126957"/>
            <a:ext cx="59159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940283" y="1262262"/>
            <a:ext cx="0" cy="1588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6079648" y="3126957"/>
            <a:ext cx="401781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углом 17"/>
          <p:cNvSpPr/>
          <p:nvPr/>
        </p:nvSpPr>
        <p:spPr>
          <a:xfrm>
            <a:off x="6714862" y="3961992"/>
            <a:ext cx="1097498" cy="1737945"/>
          </a:xfrm>
          <a:prstGeom prst="bentArrow">
            <a:avLst/>
          </a:prstGeom>
          <a:scene3d>
            <a:camera prst="orthographicFront">
              <a:rot lat="30000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810000"/>
      </a:accent6>
      <a:hlink>
        <a:srgbClr val="D26900"/>
      </a:hlink>
      <a:folHlink>
        <a:srgbClr val="D89243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8057</TotalTime>
  <Words>1460</Words>
  <Application>Microsoft Office PowerPoint</Application>
  <PresentationFormat>Экран (4:3)</PresentationFormat>
  <Paragraphs>196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ФОКИН ДМИТРИЙ ОЛЕГОВИЧ</dc:creator>
  <cp:lastModifiedBy>Марков Александр Федорович</cp:lastModifiedBy>
  <cp:revision>856</cp:revision>
  <cp:lastPrinted>2016-12-28T08:19:11Z</cp:lastPrinted>
  <dcterms:created xsi:type="dcterms:W3CDTF">2015-11-10T12:52:55Z</dcterms:created>
  <dcterms:modified xsi:type="dcterms:W3CDTF">2016-12-30T06:24:31Z</dcterms:modified>
</cp:coreProperties>
</file>