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1" r:id="rId6"/>
    <p:sldId id="261" r:id="rId7"/>
    <p:sldId id="269" r:id="rId8"/>
    <p:sldId id="263" r:id="rId9"/>
    <p:sldId id="278" r:id="rId10"/>
    <p:sldId id="279" r:id="rId11"/>
    <p:sldId id="264" r:id="rId12"/>
    <p:sldId id="270" r:id="rId13"/>
    <p:sldId id="274" r:id="rId14"/>
    <p:sldId id="275" r:id="rId15"/>
    <p:sldId id="276" r:id="rId16"/>
    <p:sldId id="26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28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9B21E-1DD6-4356-AB0D-140E2110F5F8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71C52-608D-43C8-991A-B1843072E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141316"/>
            <a:ext cx="9144000" cy="30765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422" y="204759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838721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039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8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639"/>
            <a:ext cx="7772400" cy="11944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40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972457"/>
            <a:ext cx="8289563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8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8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705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пасибо_за_внима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095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3;&#1086;&#1074;&#1072;&#1103;%20&#1087;&#1072;&#1087;&#1082;&#1072;\&#1052;&#1086;&#1081;%20&#1092;&#1080;&#1083;&#1100;&#1084;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3;&#1086;&#1074;&#1072;&#1103;%20&#1087;&#1072;&#1087;&#1082;&#1072;\&#1052;&#1086;&#1081;%20&#1092;&#1080;&#1083;&#1100;&#1084;%202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3;&#1086;&#1074;&#1072;&#1103;%20&#1087;&#1072;&#1087;&#1082;&#1072;\&#1052;&#1086;&#1081;%20&#1092;&#1080;&#1083;&#1100;&#1084;%203.wmv" TargetMode="Externa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89553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И АВТОМАТИЗАЦИЯ ДИСПЕТЧИРОВАНИЯ СОСТОЯНИЯ ТРУБОПРОВОДОВ ТЕПЛОВЫХ СЕТЕЙ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7085"/>
            <a:ext cx="7452320" cy="577942"/>
          </a:xfrm>
        </p:spPr>
        <p:txBody>
          <a:bodyPr>
            <a:noAutofit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ТЕКУЩЕЕ СОСТОЯНИЕ РАЗРАБОТОК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E:\Новая папка\Для Политеха - рис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225" y="1811608"/>
            <a:ext cx="8289925" cy="342687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СКАНИРОВАНИЕ </a:t>
            </a:r>
            <a:endParaRPr lang="ru-RU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023" y="5445224"/>
            <a:ext cx="8289563" cy="1008112"/>
          </a:xfrm>
        </p:spPr>
        <p:txBody>
          <a:bodyPr/>
          <a:lstStyle/>
          <a:p>
            <a:pPr marL="358775" indent="-358775">
              <a:buFont typeface="Wingdings" pitchFamily="2" charset="2"/>
              <a:buChar char="§"/>
            </a:pPr>
            <a:r>
              <a:rPr lang="ru-RU" dirty="0" smtClean="0">
                <a:latin typeface="PT Sans"/>
              </a:rPr>
              <a:t>С использованием БПЛА, </a:t>
            </a:r>
            <a:r>
              <a:rPr lang="ru-RU" dirty="0" err="1" smtClean="0">
                <a:latin typeface="PT Sans"/>
              </a:rPr>
              <a:t>тепловизионной</a:t>
            </a:r>
            <a:r>
              <a:rPr lang="ru-RU" dirty="0" smtClean="0">
                <a:latin typeface="PT Sans"/>
              </a:rPr>
              <a:t> и фотосъемки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2"/>
            <a:ext cx="6069193" cy="4498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7085"/>
            <a:ext cx="7452320" cy="577942"/>
          </a:xfrm>
        </p:spPr>
        <p:txBody>
          <a:bodyPr>
            <a:noAutofit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ТЕКУЩЕЕ СОСТОЯНИЕ РАЗРАБОТОК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023" y="972457"/>
            <a:ext cx="8740977" cy="510425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spc="300" dirty="0" smtClean="0">
                <a:latin typeface="PT Sans"/>
              </a:rPr>
              <a:t>Роботизированная диагностика </a:t>
            </a:r>
            <a:endParaRPr lang="ru-RU" sz="2400" dirty="0" smtClean="0">
              <a:latin typeface="PT Sans"/>
            </a:endParaRPr>
          </a:p>
          <a:p>
            <a:pPr>
              <a:buFontTx/>
              <a:buChar char="−"/>
            </a:pPr>
            <a:r>
              <a:rPr lang="ru-RU" sz="2400" dirty="0" smtClean="0">
                <a:latin typeface="PT Sans"/>
              </a:rPr>
              <a:t>имеется опыт проведения диагностики с помощью действующего макета робота;</a:t>
            </a:r>
          </a:p>
          <a:p>
            <a:pPr>
              <a:buFontTx/>
              <a:buChar char="−"/>
            </a:pPr>
            <a:r>
              <a:rPr lang="ru-RU" sz="2400" dirty="0" smtClean="0">
                <a:latin typeface="PT Sans"/>
              </a:rPr>
              <a:t>имеются разработки по внутритрубным роботам;</a:t>
            </a:r>
          </a:p>
          <a:p>
            <a:pPr>
              <a:buNone/>
            </a:pPr>
            <a:endParaRPr lang="ru-RU" sz="2400" dirty="0" smtClean="0">
              <a:latin typeface="PT Sans"/>
            </a:endParaRPr>
          </a:p>
          <a:p>
            <a:r>
              <a:rPr lang="ru-RU" sz="2400" b="1" i="1" spc="300" dirty="0" smtClean="0">
                <a:latin typeface="PT Sans"/>
              </a:rPr>
              <a:t>Удаленный мониторинг </a:t>
            </a:r>
            <a:r>
              <a:rPr lang="ru-RU" sz="2400" dirty="0" smtClean="0">
                <a:latin typeface="PT Sans"/>
              </a:rPr>
              <a:t>– получен грант министерства на разработку цифрового аналога тепловой сети.</a:t>
            </a:r>
          </a:p>
          <a:p>
            <a:pPr marL="0" indent="0">
              <a:buNone/>
            </a:pPr>
            <a:r>
              <a:rPr lang="ru-RU" sz="2400" dirty="0" smtClean="0">
                <a:latin typeface="PT Sans"/>
              </a:rPr>
              <a:t>На данный момент: </a:t>
            </a:r>
          </a:p>
          <a:p>
            <a:pPr marL="358775" indent="-269875">
              <a:buFontTx/>
              <a:buChar char="‒"/>
            </a:pPr>
            <a:r>
              <a:rPr lang="ru-RU" sz="2400" dirty="0" smtClean="0">
                <a:latin typeface="PT Sans"/>
              </a:rPr>
              <a:t>подобрано необходимое оборудование; </a:t>
            </a:r>
          </a:p>
          <a:p>
            <a:pPr marL="358775" indent="-269875">
              <a:buFontTx/>
              <a:buChar char="‒"/>
            </a:pPr>
            <a:r>
              <a:rPr lang="ru-RU" sz="2400" dirty="0" smtClean="0">
                <a:latin typeface="PT Sans"/>
              </a:rPr>
              <a:t>разработана технология мониторинга;</a:t>
            </a:r>
          </a:p>
          <a:p>
            <a:pPr marL="358775" indent="-269875">
              <a:buFontTx/>
              <a:buChar char="‒"/>
            </a:pPr>
            <a:r>
              <a:rPr lang="ru-RU" sz="2400" dirty="0" smtClean="0">
                <a:latin typeface="PT Sans"/>
              </a:rPr>
              <a:t>запланирована апробация разработки на опытном участке теплосети АО «Теплосеть Санкт-Петербурга»;  </a:t>
            </a:r>
          </a:p>
          <a:p>
            <a:pPr marL="358775" indent="-269875">
              <a:buFontTx/>
              <a:buChar char="‒"/>
            </a:pPr>
            <a:r>
              <a:rPr lang="ru-RU" sz="2400" dirty="0" smtClean="0">
                <a:latin typeface="PT Sans"/>
              </a:rPr>
              <a:t>заключен договор о сотрудничестве в данной области с АО «Теплосеть Санкт-Петербурга».</a:t>
            </a:r>
            <a:endParaRPr lang="ru-RU" sz="2400" dirty="0">
              <a:latin typeface="PT San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И ВИДЕОМАТЕРИАЛЫ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Дом\Desktop\заказы\презентация\Робот теплосеть\DSC03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943019" cy="2211785"/>
          </a:xfrm>
          <a:prstGeom prst="rect">
            <a:avLst/>
          </a:prstGeom>
          <a:noFill/>
        </p:spPr>
      </p:pic>
      <p:pic>
        <p:nvPicPr>
          <p:cNvPr id="4099" name="Picture 3" descr="C:\Users\Дом\Desktop\заказы\презентация\Робот теплосеть\DSC03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888432" cy="2181165"/>
          </a:xfrm>
          <a:prstGeom prst="rect">
            <a:avLst/>
          </a:prstGeom>
          <a:noFill/>
        </p:spPr>
      </p:pic>
      <p:pic>
        <p:nvPicPr>
          <p:cNvPr id="9" name="Мой 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504" y="1700808"/>
            <a:ext cx="4729125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750131" cy="577942"/>
          </a:xfrm>
        </p:spPr>
        <p:txBody>
          <a:bodyPr>
            <a:normAutofit/>
          </a:bodyPr>
          <a:lstStyle/>
          <a:p>
            <a:r>
              <a:rPr lang="ru-RU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Мой фильм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3" y="1238250"/>
            <a:ext cx="7848873" cy="4062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750131" cy="577942"/>
          </a:xfrm>
        </p:spPr>
        <p:txBody>
          <a:bodyPr>
            <a:normAutofit/>
          </a:bodyPr>
          <a:lstStyle/>
          <a:p>
            <a:r>
              <a:rPr lang="ru-RU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ПОКРАСКА </a:t>
            </a:r>
            <a:endParaRPr lang="ru-RU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ой фильм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922623" cy="2766814"/>
          </a:xfrm>
          <a:prstGeom prst="rect">
            <a:avLst/>
          </a:prstGeom>
        </p:spPr>
      </p:pic>
      <p:pic>
        <p:nvPicPr>
          <p:cNvPr id="2050" name="Picture 2" descr="C:\Users\Дом\Desktop\заказы\презентация\ROBOT3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13285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750131" cy="577942"/>
          </a:xfrm>
        </p:spPr>
        <p:txBody>
          <a:bodyPr>
            <a:normAutofit/>
          </a:bodyPr>
          <a:lstStyle/>
          <a:p>
            <a:r>
              <a:rPr lang="ru-RU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023" y="1556792"/>
            <a:ext cx="8740977" cy="5104252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ru-RU" dirty="0" smtClean="0">
                <a:latin typeface="PT Sans"/>
              </a:rPr>
              <a:t>Внедрение предлагаемых инноваций обеспечит:</a:t>
            </a:r>
          </a:p>
          <a:p>
            <a:pPr marL="538163" indent="-407988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latin typeface="PT Sans"/>
              </a:rPr>
              <a:t>Прогнозирование аварий; </a:t>
            </a:r>
          </a:p>
          <a:p>
            <a:pPr marL="538163" indent="-407988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latin typeface="PT Sans"/>
              </a:rPr>
              <a:t>Планирование диагностирования;</a:t>
            </a:r>
          </a:p>
          <a:p>
            <a:pPr marL="538163" indent="-407988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latin typeface="PT Sans"/>
              </a:rPr>
              <a:t>Повышение оперативности диагностики;</a:t>
            </a:r>
          </a:p>
          <a:p>
            <a:pPr marL="538163" indent="-407988">
              <a:lnSpc>
                <a:spcPct val="100000"/>
              </a:lnSpc>
              <a:buFont typeface="Wingdings" pitchFamily="2" charset="2"/>
              <a:buChar char="ü"/>
            </a:pPr>
            <a:r>
              <a:rPr lang="ru-RU" dirty="0" smtClean="0">
                <a:latin typeface="PT Sans"/>
              </a:rPr>
              <a:t>Снижение стоимости диагностики.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50131" cy="577942"/>
          </a:xfrm>
        </p:spPr>
        <p:txBody>
          <a:bodyPr>
            <a:normAutofit/>
          </a:bodyPr>
          <a:lstStyle/>
          <a:p>
            <a:r>
              <a:rPr lang="ru-RU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КОНТАКТЫ</a:t>
            </a:r>
            <a:endParaRPr lang="ru-RU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340768"/>
            <a:ext cx="9612559" cy="5104252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2400" dirty="0" smtClean="0"/>
              <a:t>Санкт-Петербургский политехнический университет Петра Великого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400" dirty="0" smtClean="0"/>
              <a:t>Кафедра «Компьютерные технологии в машиностроении»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1760" y="2780928"/>
            <a:ext cx="4608512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500"/>
              </a:spcBef>
              <a:buNone/>
            </a:pPr>
            <a:r>
              <a:rPr lang="ru-RU" sz="2400" dirty="0" err="1" smtClean="0">
                <a:latin typeface="+mj-lt"/>
              </a:rPr>
              <a:t>Седлер</a:t>
            </a:r>
            <a:r>
              <a:rPr lang="ru-RU" sz="2400" dirty="0" smtClean="0">
                <a:latin typeface="+mj-lt"/>
              </a:rPr>
              <a:t> Михаил Хаимович</a:t>
            </a:r>
          </a:p>
          <a:p>
            <a:pPr algn="ctr">
              <a:spcBef>
                <a:spcPts val="500"/>
              </a:spcBef>
              <a:buNone/>
            </a:pPr>
            <a:r>
              <a:rPr lang="ru-RU" sz="2400" b="1" dirty="0" smtClean="0">
                <a:latin typeface="+mj-lt"/>
              </a:rPr>
              <a:t>тел</a:t>
            </a:r>
            <a:r>
              <a:rPr lang="ru-RU" sz="2400" dirty="0" smtClean="0">
                <a:latin typeface="+mj-lt"/>
              </a:rPr>
              <a:t>: +7-931-001-16-33</a:t>
            </a:r>
          </a:p>
          <a:p>
            <a:pPr algn="ctr">
              <a:spcBef>
                <a:spcPts val="500"/>
              </a:spcBef>
              <a:buNone/>
            </a:pPr>
            <a:r>
              <a:rPr lang="ru-RU" sz="2400" b="1" dirty="0" smtClean="0">
                <a:latin typeface="+mj-lt"/>
              </a:rPr>
              <a:t>е</a:t>
            </a:r>
            <a:r>
              <a:rPr lang="en-US" sz="2400" b="1" dirty="0" smtClean="0">
                <a:latin typeface="+mj-lt"/>
              </a:rPr>
              <a:t>-mail</a:t>
            </a:r>
            <a:r>
              <a:rPr lang="en-US" sz="2400" dirty="0" smtClean="0">
                <a:latin typeface="+mj-lt"/>
              </a:rPr>
              <a:t>: tehnior@gmail.com</a:t>
            </a:r>
            <a:endParaRPr lang="ru-RU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750131" cy="577942"/>
          </a:xfrm>
        </p:spPr>
        <p:txBody>
          <a:bodyPr>
            <a:normAutofit/>
          </a:bodyPr>
          <a:lstStyle/>
          <a:p>
            <a:r>
              <a:rPr lang="ru-RU" sz="32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sz="32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1042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u="sng" dirty="0" smtClean="0">
                <a:latin typeface="PT Sans"/>
              </a:rPr>
              <a:t>Цель</a:t>
            </a:r>
            <a:r>
              <a:rPr lang="ru-RU" b="1" u="sng" dirty="0" smtClean="0">
                <a:latin typeface="PT Sans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PT Sans"/>
              </a:rPr>
              <a:t>Повышение безопасности работы тепловых сетей</a:t>
            </a:r>
          </a:p>
          <a:p>
            <a:pPr>
              <a:buNone/>
            </a:pPr>
            <a:endParaRPr lang="ru-RU" dirty="0" smtClean="0">
              <a:latin typeface="PT Sans"/>
            </a:endParaRPr>
          </a:p>
          <a:p>
            <a:pPr algn="ctr">
              <a:buNone/>
            </a:pPr>
            <a:r>
              <a:rPr lang="ru-RU" b="1" i="1" u="sng" dirty="0" smtClean="0">
                <a:latin typeface="PT Sans"/>
              </a:rPr>
              <a:t>Задачи</a:t>
            </a:r>
            <a:r>
              <a:rPr lang="ru-RU" i="1" u="sng" dirty="0" smtClean="0">
                <a:latin typeface="PT Sans"/>
              </a:rPr>
              <a:t> </a:t>
            </a:r>
          </a:p>
          <a:p>
            <a:pPr marL="450850">
              <a:lnSpc>
                <a:spcPct val="110000"/>
              </a:lnSpc>
            </a:pPr>
            <a:r>
              <a:rPr lang="ru-RU" dirty="0" smtClean="0">
                <a:latin typeface="PT Sans"/>
              </a:rPr>
              <a:t>Удаленный мониторинг состояния трубопроводов</a:t>
            </a:r>
          </a:p>
          <a:p>
            <a:pPr marL="450850">
              <a:lnSpc>
                <a:spcPct val="110000"/>
              </a:lnSpc>
            </a:pPr>
            <a:r>
              <a:rPr lang="ru-RU" dirty="0" smtClean="0">
                <a:latin typeface="PT Sans"/>
              </a:rPr>
              <a:t>Диагностирование дефектов</a:t>
            </a:r>
          </a:p>
          <a:p>
            <a:pPr marL="450850">
              <a:lnSpc>
                <a:spcPct val="110000"/>
              </a:lnSpc>
            </a:pPr>
            <a:r>
              <a:rPr lang="ru-RU" dirty="0" smtClean="0">
                <a:latin typeface="PT Sans"/>
              </a:rPr>
              <a:t>Прогнозирование аварий</a:t>
            </a:r>
          </a:p>
          <a:p>
            <a:pPr marL="450850">
              <a:lnSpc>
                <a:spcPct val="110000"/>
              </a:lnSpc>
            </a:pPr>
            <a:r>
              <a:rPr lang="ru-RU" dirty="0" smtClean="0">
                <a:latin typeface="PT Sans"/>
              </a:rPr>
              <a:t>Планирование участков диагностирования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УДАЛЕННЫЙ МОНИТОРИНГ</a:t>
            </a:r>
            <a:endParaRPr lang="ru-RU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89563" cy="548087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PT Sans"/>
              </a:rPr>
              <a:t> Основан на беспроводной передаче данных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7864" y="836712"/>
            <a:ext cx="2592288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Измерение параметров тепловой камеры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0232" y="2564904"/>
            <a:ext cx="2339752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Температура</a:t>
            </a:r>
            <a:endParaRPr lang="ru-RU" b="1" dirty="0">
              <a:latin typeface="PT San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3501008"/>
            <a:ext cx="2088232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Влажность</a:t>
            </a:r>
            <a:endParaRPr lang="ru-RU" b="1" dirty="0">
              <a:latin typeface="PT San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2420888"/>
            <a:ext cx="2016224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Давление</a:t>
            </a:r>
            <a:endParaRPr lang="ru-RU" b="1" dirty="0">
              <a:latin typeface="PT San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60032" y="3501008"/>
            <a:ext cx="1872208" cy="10801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Расход</a:t>
            </a:r>
            <a:endParaRPr lang="ru-RU" b="1" dirty="0">
              <a:latin typeface="PT Sans"/>
            </a:endParaRPr>
          </a:p>
        </p:txBody>
      </p:sp>
      <p:sp>
        <p:nvSpPr>
          <p:cNvPr id="9" name="Стрелка вниз 8"/>
          <p:cNvSpPr/>
          <p:nvPr/>
        </p:nvSpPr>
        <p:spPr>
          <a:xfrm rot="3669279">
            <a:off x="2429321" y="1730400"/>
            <a:ext cx="484632" cy="984115"/>
          </a:xfrm>
          <a:prstGeom prst="downArrow">
            <a:avLst>
              <a:gd name="adj1" fmla="val 50000"/>
              <a:gd name="adj2" fmla="val 7860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132446">
            <a:off x="3497284" y="2551171"/>
            <a:ext cx="484632" cy="944922"/>
          </a:xfrm>
          <a:prstGeom prst="downArrow">
            <a:avLst>
              <a:gd name="adj1" fmla="val 50000"/>
              <a:gd name="adj2" fmla="val 789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558717">
            <a:off x="5276935" y="2543824"/>
            <a:ext cx="484632" cy="938038"/>
          </a:xfrm>
          <a:prstGeom prst="downArrow">
            <a:avLst>
              <a:gd name="adj1" fmla="val 50000"/>
              <a:gd name="adj2" fmla="val 739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986728">
            <a:off x="6383307" y="1738921"/>
            <a:ext cx="484632" cy="970351"/>
          </a:xfrm>
          <a:prstGeom prst="downArrow">
            <a:avLst>
              <a:gd name="adj1" fmla="val 50000"/>
              <a:gd name="adj2" fmla="val 7648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7085"/>
            <a:ext cx="7416824" cy="577942"/>
          </a:xfrm>
        </p:spPr>
        <p:txBody>
          <a:bodyPr>
            <a:noAutofit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УДАЛЕННОГО МОНИТОРИНГА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Дом\Desktop\заказы\презентация\удаленный монитори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6984776" cy="535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ДИАГНОСТИРОВАНИЕ ДЕФЕКТОВ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196752"/>
            <a:ext cx="2952328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/>
              </a:rPr>
              <a:t>СПОСОБЫ ДИАГНОСТИРОВАНИЯ ДЕФЕКТОВ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96952"/>
            <a:ext cx="2592288" cy="129614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Роботизированная внутритрубная </a:t>
            </a:r>
          </a:p>
          <a:p>
            <a:pPr algn="ctr"/>
            <a:r>
              <a:rPr lang="ru-RU" b="1" dirty="0" smtClean="0">
                <a:latin typeface="PT Sans"/>
              </a:rPr>
              <a:t>диагностика</a:t>
            </a:r>
            <a:endParaRPr lang="ru-RU" b="1" dirty="0">
              <a:latin typeface="PT San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4005064"/>
            <a:ext cx="3384376" cy="151216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Прокладка элементов диагностики для вновь строящихся теплотрасс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2996952"/>
            <a:ext cx="2232248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"/>
              </a:rPr>
              <a:t>Внешнее сканирование </a:t>
            </a:r>
          </a:p>
        </p:txBody>
      </p:sp>
      <p:sp>
        <p:nvSpPr>
          <p:cNvPr id="8" name="Стрелка вниз 7"/>
          <p:cNvSpPr/>
          <p:nvPr/>
        </p:nvSpPr>
        <p:spPr>
          <a:xfrm rot="3508724">
            <a:off x="2213506" y="1784570"/>
            <a:ext cx="484632" cy="1118290"/>
          </a:xfrm>
          <a:prstGeom prst="downArrow">
            <a:avLst>
              <a:gd name="adj1" fmla="val 50000"/>
              <a:gd name="adj2" fmla="val 674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2636912"/>
            <a:ext cx="484632" cy="1296144"/>
          </a:xfrm>
          <a:prstGeom prst="downArrow">
            <a:avLst>
              <a:gd name="adj1" fmla="val 50000"/>
              <a:gd name="adj2" fmla="val 851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05143">
            <a:off x="6686736" y="1724412"/>
            <a:ext cx="484632" cy="1207813"/>
          </a:xfrm>
          <a:prstGeom prst="downArrow">
            <a:avLst>
              <a:gd name="adj1" fmla="val 50000"/>
              <a:gd name="adj2" fmla="val 7108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56" y="87084"/>
            <a:ext cx="6750131" cy="677619"/>
          </a:xfrm>
        </p:spPr>
        <p:txBody>
          <a:bodyPr>
            <a:noAutofit/>
          </a:bodyPr>
          <a:lstStyle/>
          <a:p>
            <a:pPr algn="ctr"/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РОБОТИЗИРОВАННАЯ ВНУТРИТРУБНАЯ ДИАГНОСТИКА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3816424" cy="5104252"/>
          </a:xfrm>
        </p:spPr>
        <p:txBody>
          <a:bodyPr/>
          <a:lstStyle/>
          <a:p>
            <a:pPr algn="ctr">
              <a:buNone/>
            </a:pPr>
            <a:r>
              <a:rPr lang="ru-RU" sz="2000" b="1" u="sng" dirty="0" smtClean="0">
                <a:latin typeface="PT Sans"/>
              </a:rPr>
              <a:t>ФУНКЦИИ РОБОТА</a:t>
            </a:r>
          </a:p>
          <a:p>
            <a:pPr marL="538163" indent="-449263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PT Sans"/>
              </a:rPr>
              <a:t>Перемещение в трубопроводах сложных форм (изгибы)</a:t>
            </a:r>
          </a:p>
          <a:p>
            <a:pPr marL="538163" indent="-449263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err="1" smtClean="0">
                <a:latin typeface="PT Sans"/>
              </a:rPr>
              <a:t>Видеоинспекция</a:t>
            </a:r>
            <a:endParaRPr lang="ru-RU" sz="2000" dirty="0" smtClean="0">
              <a:latin typeface="PT Sans"/>
            </a:endParaRPr>
          </a:p>
          <a:p>
            <a:pPr marL="538163" indent="-449263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PT Sans"/>
              </a:rPr>
              <a:t>Определение дефектов</a:t>
            </a:r>
          </a:p>
          <a:p>
            <a:pPr marL="538163" indent="-449263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PT Sans"/>
              </a:rPr>
              <a:t>Измерение остаточной толщины стенки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5643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PT Sans"/>
              </a:rPr>
              <a:t> Для диагностики применяется робот</a:t>
            </a:r>
            <a:endParaRPr lang="ru-RU" sz="2400" dirty="0">
              <a:latin typeface="PT Sans"/>
            </a:endParaRPr>
          </a:p>
        </p:txBody>
      </p:sp>
      <p:pic>
        <p:nvPicPr>
          <p:cNvPr id="1026" name="Picture 2" descr="C:\Users\Дом\Desktop\заказы\презентация\робот в труб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362450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МОДЕРНИЗАЦИЯ ТЕРМОКАМЕР</a:t>
            </a:r>
            <a:endParaRPr lang="ru-RU" sz="28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132856"/>
            <a:ext cx="2343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PT Sans"/>
              </a:rPr>
              <a:t>Существующая </a:t>
            </a:r>
          </a:p>
          <a:p>
            <a:pPr algn="ctr"/>
            <a:r>
              <a:rPr lang="ru-RU" sz="2000" b="1" dirty="0" smtClean="0">
                <a:latin typeface="PT Sans"/>
              </a:rPr>
              <a:t>тепловая камера</a:t>
            </a:r>
            <a:endParaRPr lang="ru-RU" sz="2000" b="1" dirty="0">
              <a:latin typeface="PT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3284984"/>
            <a:ext cx="2688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PT Sans"/>
              </a:rPr>
              <a:t>Модернизированные </a:t>
            </a:r>
          </a:p>
          <a:p>
            <a:pPr algn="ctr"/>
            <a:r>
              <a:rPr lang="ru-RU" b="1" dirty="0" smtClean="0">
                <a:latin typeface="PT Sans"/>
              </a:rPr>
              <a:t>тепловые камеры</a:t>
            </a:r>
            <a:endParaRPr lang="ru-RU" b="1" dirty="0">
              <a:latin typeface="PT Sans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592879">
            <a:off x="3889810" y="4537653"/>
            <a:ext cx="859984" cy="372431"/>
          </a:xfrm>
          <a:prstGeom prst="rightArrow">
            <a:avLst>
              <a:gd name="adj1" fmla="val 50000"/>
              <a:gd name="adj2" fmla="val 645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841952">
            <a:off x="3816033" y="2751516"/>
            <a:ext cx="859984" cy="372431"/>
          </a:xfrm>
          <a:prstGeom prst="rightArrow">
            <a:avLst>
              <a:gd name="adj1" fmla="val 50000"/>
              <a:gd name="adj2" fmla="val 645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3456433" cy="1664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9308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4104456" cy="203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7085"/>
            <a:ext cx="7452320" cy="577942"/>
          </a:xfrm>
        </p:spPr>
        <p:txBody>
          <a:bodyPr>
            <a:normAutofit fontScale="90000"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ПРОКЛАДКА ЭЛЕМЕНТОВ ДИАГНОСТИКИ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229200"/>
            <a:ext cx="5472608" cy="775501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PT Sans"/>
              </a:rPr>
              <a:t>Для диагностирования применяются оптоволоконные датчики</a:t>
            </a:r>
          </a:p>
          <a:p>
            <a:endParaRPr lang="ru-RU" sz="2000" dirty="0">
              <a:latin typeface="PT Sans"/>
            </a:endParaRPr>
          </a:p>
        </p:txBody>
      </p:sp>
      <p:pic>
        <p:nvPicPr>
          <p:cNvPr id="2050" name="Picture 2" descr="C:\Users\Дом\Desktop\заказы\презентация\оптоволок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924675" cy="339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87085"/>
            <a:ext cx="7452320" cy="577942"/>
          </a:xfrm>
        </p:spPr>
        <p:txBody>
          <a:bodyPr>
            <a:noAutofit/>
          </a:bodyPr>
          <a:lstStyle/>
          <a:p>
            <a:r>
              <a:rPr lang="ru-RU" sz="24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ТЕКУЩЕЕ СОСТОЯНИЕ РАЗРАБОТОК</a:t>
            </a:r>
            <a:endParaRPr lang="ru-RU" sz="24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Новая папка\Для Политеха - рис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568" y="996728"/>
            <a:ext cx="6800088" cy="505663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509</TotalTime>
  <Words>239</Words>
  <Application>Microsoft Office PowerPoint</Application>
  <PresentationFormat>Экран (4:3)</PresentationFormat>
  <Paragraphs>76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Тема1</vt:lpstr>
      <vt:lpstr>ДИАГНОСТИКА И АВТОМАТИЗАЦИЯ ДИСПЕТЧИРОВАНИЯ СОСТОЯНИЯ ТРУБОПРОВОДОВ ТЕПЛОВЫХ СЕТЕЙ</vt:lpstr>
      <vt:lpstr>ВВЕДЕНИЕ</vt:lpstr>
      <vt:lpstr>УДАЛЕННЫЙ МОНИТОРИНГ</vt:lpstr>
      <vt:lpstr>СХЕМА УДАЛЕННОГО МОНИТОРИНГА</vt:lpstr>
      <vt:lpstr>ДИАГНОСТИРОВАНИЕ ДЕФЕКТОВ</vt:lpstr>
      <vt:lpstr>РОБОТИЗИРОВАННАЯ ВНУТРИТРУБНАЯ ДИАГНОСТИКА</vt:lpstr>
      <vt:lpstr>МОДЕРНИЗАЦИЯ ТЕРМОКАМЕР</vt:lpstr>
      <vt:lpstr>ПРОКЛАДКА ЭЛЕМЕНТОВ ДИАГНОСТИКИ</vt:lpstr>
      <vt:lpstr>ТЕКУЩЕЕ СОСТОЯНИЕ РАЗРАБОТОК</vt:lpstr>
      <vt:lpstr>ТЕКУЩЕЕ СОСТОЯНИЕ РАЗРАБОТОК</vt:lpstr>
      <vt:lpstr>ВНЕШНЕЕ СКАНИРОВАНИЕ </vt:lpstr>
      <vt:lpstr>ТЕКУЩЕЕ СОСТОЯНИЕ РАЗРАБОТОК</vt:lpstr>
      <vt:lpstr>ФОТО И ВИДЕОМАТЕРИАЛЫ</vt:lpstr>
      <vt:lpstr>РЕМОНТ </vt:lpstr>
      <vt:lpstr>ПОКРАСКА </vt:lpstr>
      <vt:lpstr>ЗАКЛЮЧЕНИЕ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И АВТОМАТИЗАЦИЯ ДИСПЕТЧИРОВАНИЯ СОСТОЯНИЯ ТРУБОПРОВОДОВ ТЕПЛОВЫХ СЕТЕЙ</dc:title>
  <cp:lastModifiedBy>Степанова</cp:lastModifiedBy>
  <cp:revision>106</cp:revision>
  <dcterms:modified xsi:type="dcterms:W3CDTF">2018-06-26T05:48:15Z</dcterms:modified>
</cp:coreProperties>
</file>