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79" r:id="rId5"/>
    <p:sldId id="263" r:id="rId6"/>
    <p:sldId id="275" r:id="rId7"/>
    <p:sldId id="264" r:id="rId8"/>
    <p:sldId id="281" r:id="rId9"/>
    <p:sldId id="283" r:id="rId10"/>
    <p:sldId id="273" r:id="rId11"/>
    <p:sldId id="274" r:id="rId12"/>
    <p:sldId id="266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349"/>
    <a:srgbClr val="F0FAF1"/>
    <a:srgbClr val="C8EECD"/>
    <a:srgbClr val="8DD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83" autoAdjust="0"/>
  </p:normalViewPr>
  <p:slideViewPr>
    <p:cSldViewPr>
      <p:cViewPr varScale="1">
        <p:scale>
          <a:sx n="85" d="100"/>
          <a:sy n="85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A87C-2905-4694-A15F-A6287C9E4814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E3A9A-C31F-4922-AAC2-38ACC4033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3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95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у подогревателей ПСГ-2300 т/у № 3 ТЭЦ-17, согласно данным испытаний, фактические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недогревы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несколько раз превосходят номинальные, что заставляет поддерживать повышенное давление пара в отборах.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9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Замена гладких труб в трубных пучках на трубы с искусственной шероховатостью позволит достичь и даже несколько превзойти номинальные тепловые характеристики подогревателей, понизить давление пара в отборах до расчётного и даже несколько ниже. При этом снизится скорость образования отложений на стенках труб благодаря эффекту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самоочистки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таких труб.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Выгода от выполнения такой работы представляется очевидной.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19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Производство таких труб освоено, параметры искусственной шероховатости рассчитываются индивидуально для условий работы конкретного аппарата.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Замена гладких труб в трубных пучках на интенсифицированные не потребует дорогостоящих монтажных работ, может быть осуществлена в период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межотопительного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останова.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Представляется целесообразным установление сотрудничества по данному направлению. Пилотное переоснащение может быть выполнено на каком-либо небольшом теплообменнике, а при положительных результатах его опытной эксплуатации – распространено на широкую гамму аппаратов.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3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7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Одними из основных типов теплообменных аппаратов в отечественных системах централизованного снабжения теплом и горячей водой являются водо-водяные и пароводяные подогреватели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кожухотрубного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исполнения.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ним относятся водо-водяные подогреватели горизонтальные по ГОСТ 27590-99; горизонтальные пароводяные по ОСТ 108.271.105-76, вертикальные и горизонтальные сетевые по ОСТ 108.271.101-76 [1-3].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последних все аппараты уже к 90-м годам прошлого века признавались устаревшими. В последние годы это многократно отмечалось в периодической печати, на конференциях и симпозиумах. Тем не менее, многие тысячи единиц этого оборудования, несмотря на конструктивное несовершенство и низкую тепловую эффективность, продолжают до настоящего времени выпускаться многими изготовителями и вынужденно сохраняются в эксплуатации.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 горизонтальные сетевые подогреватели ПСГ можно считать соответствующими современному техническому уровню. Но и у них фактические характеристики зачастую значительно хуже расчётных.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4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путей повышения тепловой эффективности и надёжности сохраняемых в эксплуатации подогревателей различного назначения является применение в них поверхностей, обеспечивающих интенсификацию теплообмена в аппаратах с однофазными (вода-вода) и двухфазными (пар-вода) теплоносителями.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Очевидно, что новые типы поверхностей должны быть технологичны в изготовлении, не требовать нового дорогостоящего оборудования, иметь прочностные и механические свойства, не уступающие аналогичным характеристикам гладких труб и допускать те же способы закрепления концов в трубных досках, которые применяются для гладких труб и аналогичные методы очистки внутренних поверхностей. Существенно также ограничение увеличения потерь давления величиной прироста тепловой эффективности. Повышение стоимости таких труб по сравнению с гладкими не должно превышать уровня 20%.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этих требований была проведена оценка возможности использования в рассматриваемом оборудовании различных интенсифицированных поверхностей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5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ряда лет в теплообменных аппаратах для систем снабжения теплом и горячей водой применяются трубы с кольцевой накаткой, а также профильно-витые.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обеспечивают повышение коэффициента теплопередачи на уровне 25 %, но при этом дают существенный прирост гидравлического сопротивления. Кроме того, кольцевые канавки на трубах представляют собой замкнутые концентраторы механических напряжений, снижающими прочностные характеристики труб.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4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тем, представляется перспективным применение теплообменных труб с искусственной дискретной шероховатостью в виде сферических лунок.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7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испытаний опытного пароводяного теплообменника, повышение коэффициента теплопередачи при применении таких труб составляет 1,28 раза, а отнесённое к внутренней поверхности повышение коэффициента теплоотдачи – 1,59 раза. Сопротивление трения таких труб выше в 2,1 раза, чем у гладких.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экспериментальными исследованиями, проводившимися как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России, так и за рубежом, было показано существенное преимущество труб в потоках, содержащих частицы твердой фазы, осаждающиеся на теплообменных поверхностях.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0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Сравнение эффективности применения трёх видов интенсификации для сетевых подогревателей АЭС показало преимущество данного типа интенсифицированной поверхности перед профильно-витыми трубами и трубами с кольцевой накаткой как по тепловым характеристикам,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35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и с точки зрения роста гидравлического сопротивления, который оказался, по существу, пренебрежимо мал.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0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Особый интерес представляет перспективы применения теплообменных труб с искусственной дискретной шероховатостью для повышения эффективности такого оборудования, как сетевые подогреватели ПСВ и ПСГ, реальные показатели эффективности которого практически везде заметно хуже номинальных; в то же время эти аппараты будут долго вынужденно сохраняться в эксплуатации, т.к. их замена более совершенными сопряжена с большими финансовыми затратами.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E3A9A-C31F-4922-AAC2-38ACC40331E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6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141538"/>
            <a:ext cx="9144000" cy="30765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903288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7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04788"/>
            <a:ext cx="19335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13500"/>
            <a:ext cx="9144000" cy="469900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7313"/>
            <a:ext cx="2057400" cy="365125"/>
          </a:xfrm>
        </p:spPr>
        <p:txBody>
          <a:bodyPr anchorCtr="0"/>
          <a:lstStyle>
            <a:lvl1pPr algn="ctr">
              <a:defRPr sz="1600" baseline="0" dirty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0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944688"/>
            <a:ext cx="9144000" cy="304323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903288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7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84163"/>
            <a:ext cx="19335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13500"/>
            <a:ext cx="9144000" cy="469900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7313"/>
            <a:ext cx="2057400" cy="365125"/>
          </a:xfrm>
        </p:spPr>
        <p:txBody>
          <a:bodyPr anchorCtr="0"/>
          <a:lstStyle>
            <a:lvl1pPr algn="ctr">
              <a:defRPr sz="1600" baseline="0" dirty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1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83400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7313"/>
            <a:ext cx="2057400" cy="420687"/>
          </a:xfrm>
        </p:spPr>
        <p:txBody>
          <a:bodyPr anchorCtr="0"/>
          <a:lstStyle>
            <a:lvl1pPr algn="ctr">
              <a:defRPr sz="1600" baseline="0" dirty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8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944688"/>
            <a:ext cx="9144000" cy="20605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9388"/>
            <a:ext cx="1063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639"/>
            <a:ext cx="7772400" cy="11944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2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30188"/>
            <a:ext cx="11366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6462713"/>
            <a:ext cx="9144000" cy="395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972457"/>
            <a:ext cx="8289563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83350"/>
            <a:ext cx="2057400" cy="365125"/>
          </a:xfrm>
        </p:spPr>
        <p:txBody>
          <a:bodyPr/>
          <a:lstStyle>
            <a:lvl1pPr algn="ctr">
              <a:defRPr baseline="0" smtClean="0">
                <a:solidFill>
                  <a:schemeClr val="tx1"/>
                </a:solidFill>
                <a:latin typeface="PT Sans" charset="-52"/>
              </a:defRPr>
            </a:lvl1pPr>
          </a:lstStyle>
          <a:p>
            <a:pPr>
              <a:defRPr/>
            </a:pPr>
            <a:fld id="{1A60A57A-C823-4D65-BDED-DD757DFB3A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462713"/>
            <a:ext cx="9144000" cy="395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30188"/>
            <a:ext cx="11366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83350"/>
            <a:ext cx="2057400" cy="365125"/>
          </a:xfrm>
        </p:spPr>
        <p:txBody>
          <a:bodyPr/>
          <a:lstStyle>
            <a:lvl1pPr algn="ctr">
              <a:defRPr baseline="0" smtClean="0">
                <a:solidFill>
                  <a:schemeClr val="tx1"/>
                </a:solidFill>
                <a:latin typeface="PT Sans" charset="-52"/>
              </a:defRPr>
            </a:lvl1pPr>
          </a:lstStyle>
          <a:p>
            <a:pPr>
              <a:defRPr/>
            </a:pPr>
            <a:fld id="{C4DBAC98-3696-469D-9161-FD9F7011EE6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0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9388"/>
            <a:ext cx="1063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1CFF-B7C2-4CAE-AFD3-0D68CACDA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5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6462713"/>
            <a:ext cx="9144000" cy="395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30188"/>
            <a:ext cx="11366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43100" y="87313"/>
            <a:ext cx="6750050" cy="57785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Образец заголовка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350"/>
            <a:ext cx="2057400" cy="365125"/>
          </a:xfrm>
        </p:spPr>
        <p:txBody>
          <a:bodyPr/>
          <a:lstStyle>
            <a:lvl1pPr>
              <a:defRPr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350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4463"/>
            <a:ext cx="2057400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>
              <a:defRPr/>
            </a:pPr>
            <a:fld id="{D6F70B0B-9971-4A7C-992E-979CAF6569C8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6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CA27B-9552-403D-A6DD-C32A15BE32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1.jpe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214554"/>
            <a:ext cx="7772400" cy="1928825"/>
          </a:xfrm>
        </p:spPr>
        <p:txBody>
          <a:bodyPr>
            <a:normAutofit/>
          </a:bodyPr>
          <a:lstStyle/>
          <a:p>
            <a:r>
              <a:rPr lang="ru-RU" sz="2800" dirty="0"/>
              <a:t>Повышение эффективности теплообменных аппаратов при применении специально профилированных поверхностей </a:t>
            </a:r>
            <a:r>
              <a:rPr lang="ru-RU" sz="2800" dirty="0" smtClean="0"/>
              <a:t>теплообмена</a:t>
            </a:r>
            <a:endParaRPr lang="ru-RU" dirty="0"/>
          </a:p>
        </p:txBody>
      </p:sp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1260804" cy="1318113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1353555"/>
            <a:ext cx="1260805" cy="525897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044960" y="220419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2071670" y="714356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57620" y="6273225"/>
            <a:ext cx="1634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Санкт-Петербург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2018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85786" y="214290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325790"/>
                  </p:ext>
                </p:extLst>
              </p:nvPr>
            </p:nvGraphicFramePr>
            <p:xfrm>
              <a:off x="467544" y="1916832"/>
              <a:ext cx="8496945" cy="3761194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2088232"/>
                    <a:gridCol w="864096"/>
                    <a:gridCol w="937476"/>
                    <a:gridCol w="1366780"/>
                    <a:gridCol w="936104"/>
                    <a:gridCol w="1057557"/>
                    <a:gridCol w="1246700"/>
                  </a:tblGrid>
                  <a:tr h="28492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Параметр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ПСГ-2300-2-8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ПСГ-2300-3-8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19304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Опыт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Расчет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Отклонение от расчетного значения </a:t>
                          </a:r>
                          <a:r>
                            <a:rPr lang="en-US" sz="1400" dirty="0">
                              <a:effectLst/>
                            </a:rPr>
                            <a:t>%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Опыт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Расчет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Отклонение от расчетного значения </a:t>
                          </a:r>
                          <a:r>
                            <a:rPr lang="en-US" sz="1400" dirty="0">
                              <a:effectLst/>
                            </a:rPr>
                            <a:t>%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Температура</a:t>
                          </a:r>
                          <a:r>
                            <a:rPr lang="ru-RU" sz="14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насыщения пара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℃</m:t>
                              </m:r>
                            </m:oMath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89,6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74,2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97,6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93,5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Давление пара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МПа</m:t>
                              </m:r>
                            </m:oMath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0,069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0,037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86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0,093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0,080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i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Недогрев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296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117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</a:tr>
                  <a:tr h="6620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Коэффициент теплопередачи,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Вт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en-US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∙℃</m:t>
                                  </m:r>
                                </m:den>
                              </m:f>
                            </m:oMath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1872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4167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3233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4748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Потери напора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кПа</m:t>
                              </m:r>
                            </m:oMath>
                          </a14:m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20,3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325790"/>
                  </p:ext>
                </p:extLst>
              </p:nvPr>
            </p:nvGraphicFramePr>
            <p:xfrm>
              <a:off x="467544" y="1916832"/>
              <a:ext cx="8496945" cy="3746208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2088232"/>
                    <a:gridCol w="864096"/>
                    <a:gridCol w="937476"/>
                    <a:gridCol w="1366780"/>
                    <a:gridCol w="936104"/>
                    <a:gridCol w="1057557"/>
                    <a:gridCol w="1246700"/>
                  </a:tblGrid>
                  <a:tr h="28492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Параметр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ПСГ-2300-2-8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ПСГ-2300-3-8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19304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Опыт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Расчет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Отклонение от расчетного значения </a:t>
                          </a:r>
                          <a:r>
                            <a:rPr lang="en-US" sz="1400" dirty="0">
                              <a:effectLst/>
                            </a:rPr>
                            <a:t>%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Опыт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Расчет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Отклонение от расчетного значения </a:t>
                          </a:r>
                          <a:r>
                            <a:rPr lang="en-US" sz="1400" dirty="0">
                              <a:effectLst/>
                            </a:rPr>
                            <a:t>%</a:t>
                          </a:r>
                          <a:endParaRPr lang="ru-RU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</a:tr>
                  <a:tr h="4757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92" t="-316667" r="-307872" b="-3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89,6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74,2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97,6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93,5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92" t="-524194" r="-307872" b="-3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0,069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0,037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86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0,093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0,080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92" t="-634426" r="-307872" b="-2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296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7,6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117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</a:tr>
                  <a:tr h="6620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92" t="-411009" r="-307872" b="-62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1872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4167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3233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4748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C8EECD"/>
                        </a:solidFill>
                      </a:tcPr>
                    </a:tc>
                  </a:tr>
                  <a:tr h="3768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292" t="-898387" r="-307872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20,3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20,1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0,5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0FAF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802686" y="1172632"/>
            <a:ext cx="657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Сравнение результатов испытаний и номинальных значений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14400" y="142852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8077" y="654034"/>
            <a:ext cx="6215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Сравнение характеристик сетевых подогревателей до</a:t>
            </a:r>
          </a:p>
          <a:p>
            <a:r>
              <a:rPr lang="ru-RU" sz="2000" b="1" dirty="0" smtClean="0"/>
              <a:t> и после применения интенсификации теплообмена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99792" y="6165304"/>
            <a:ext cx="500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Необходимый прирост электрической мощности 55кВт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114341"/>
                  </p:ext>
                </p:extLst>
              </p:nvPr>
            </p:nvGraphicFramePr>
            <p:xfrm>
              <a:off x="899592" y="1433852"/>
              <a:ext cx="7704857" cy="46594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0200"/>
                    <a:gridCol w="1332713"/>
                    <a:gridCol w="1691623"/>
                    <a:gridCol w="1296144"/>
                    <a:gridCol w="1584177"/>
                  </a:tblGrid>
                  <a:tr h="28145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Параметры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ПСГ-2300-2-8</a:t>
                          </a:r>
                          <a:endParaRPr lang="ru-RU" sz="105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ПСГ-2300-3-8</a:t>
                          </a:r>
                          <a:endParaRPr lang="ru-RU" sz="105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22653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Текущее состояние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spc="-20" dirty="0">
                              <a:solidFill>
                                <a:schemeClr val="tx1"/>
                              </a:solidFill>
                              <a:effectLst/>
                            </a:rPr>
                            <a:t>С использованием интенсификации теплообмена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Текущее состояние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spc="-20" dirty="0">
                              <a:solidFill>
                                <a:schemeClr val="tx1"/>
                              </a:solidFill>
                              <a:effectLst/>
                            </a:rPr>
                            <a:t>С использованием интенсификации теплообмена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</a:tr>
                  <a:tr h="2711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Расход воды, т/ч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4800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Температура на</a:t>
                          </a:r>
                          <a:r>
                            <a:rPr lang="ru-RU" sz="1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входе,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Температура</a:t>
                          </a:r>
                          <a:r>
                            <a:rPr lang="ru-RU" sz="1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на выходе,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Давление пара в отборе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кгс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2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0,0690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0,0334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0,0930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0,0743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Недогрев сетевой воды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20,6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2,6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7,6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1,5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Коэффициент </a:t>
                          </a:r>
                          <a:r>
                            <a:rPr lang="ru-RU" sz="1200" b="0" spc="-2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теплопередачи</a:t>
                          </a: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Вт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2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2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∙℃</m:t>
                                  </m:r>
                                </m:den>
                              </m:f>
                            </m:oMath>
                          </a14:m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1872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5637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3233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6551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Потери давления по сетевой воде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кПа</m:t>
                              </m:r>
                            </m:oMath>
                          </a14:m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solidFill>
                                <a:schemeClr val="tx1"/>
                              </a:solidFill>
                              <a:effectLst/>
                            </a:rPr>
                            <a:t>20,0</a:t>
                          </a:r>
                          <a:endParaRPr lang="ru-RU" sz="9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34,3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20,0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33,8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44114341"/>
                  </p:ext>
                </p:extLst>
              </p:nvPr>
            </p:nvGraphicFramePr>
            <p:xfrm>
              <a:off x="899592" y="1433852"/>
              <a:ext cx="7704857" cy="46594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0200"/>
                    <a:gridCol w="1332713"/>
                    <a:gridCol w="1691623"/>
                    <a:gridCol w="1296144"/>
                    <a:gridCol w="1584177"/>
                  </a:tblGrid>
                  <a:tr h="28145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Параметры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ПСГ-2300-2-8</a:t>
                          </a:r>
                          <a:endParaRPr lang="ru-RU" sz="105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ПСГ-2300-3-8</a:t>
                          </a:r>
                          <a:endParaRPr lang="ru-RU" sz="105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22653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Текущее состояние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spc="-20" dirty="0">
                              <a:solidFill>
                                <a:schemeClr val="tx1"/>
                              </a:solidFill>
                              <a:effectLst/>
                            </a:rPr>
                            <a:t>С использованием интенсификации теплообмена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Текущее состояние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spc="-20" dirty="0">
                              <a:solidFill>
                                <a:schemeClr val="tx1"/>
                              </a:solidFill>
                              <a:effectLst/>
                            </a:rPr>
                            <a:t>С использованием интенсификации теплообмена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</a:tr>
                  <a:tr h="2711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Расход воды, т/ч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4800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37" marR="57137" marT="0" marB="0" anchor="ctr">
                        <a:blipFill rotWithShape="0">
                          <a:blip r:embed="rId5"/>
                          <a:stretch>
                            <a:fillRect l="-338" t="-412676" r="-328716" b="-58450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37" marR="57137" marT="0" marB="0" anchor="ctr">
                        <a:blipFill rotWithShape="0">
                          <a:blip r:embed="rId5"/>
                          <a:stretch>
                            <a:fillRect l="-338" t="-512676" r="-328716" b="-48450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37" marR="57137" marT="0" marB="0" anchor="ctr">
                        <a:blipFill rotWithShape="0">
                          <a:blip r:embed="rId5"/>
                          <a:stretch>
                            <a:fillRect l="-338" t="-457895" r="-328716" b="-26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0,0690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0,0334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0,0930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0,0743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37" marR="57137" marT="0" marB="0" anchor="ctr">
                        <a:blipFill rotWithShape="0">
                          <a:blip r:embed="rId5"/>
                          <a:stretch>
                            <a:fillRect l="-338" t="-757143" r="-328716" b="-25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20,6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2,6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7,6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1,5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37" marR="57137" marT="0" marB="0" anchor="ctr">
                        <a:blipFill rotWithShape="0">
                          <a:blip r:embed="rId5"/>
                          <a:stretch>
                            <a:fillRect l="-338" t="-631579" r="-328716" b="-8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1872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5637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3233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6551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C8EECD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137" marR="57137" marT="0" marB="0" anchor="ctr">
                        <a:blipFill rotWithShape="0">
                          <a:blip r:embed="rId5"/>
                          <a:stretch>
                            <a:fillRect l="-338" t="-978873" r="-328716" b="-18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solidFill>
                                <a:schemeClr val="tx1"/>
                              </a:solidFill>
                              <a:effectLst/>
                            </a:rPr>
                            <a:t>20,0</a:t>
                          </a:r>
                          <a:endParaRPr lang="ru-RU" sz="9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34,3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20,0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33,8</a:t>
                          </a:r>
                          <a:endParaRPr lang="ru-RU" sz="9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137" marR="57137" marT="0" marB="0" anchor="ctr">
                        <a:solidFill>
                          <a:srgbClr val="F0FAF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85795"/>
            <a:ext cx="7772400" cy="928693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+mn-lt"/>
              </a:rPr>
              <a:t>Оценка эффективности проекта</a:t>
            </a:r>
            <a:endParaRPr lang="ru-RU" dirty="0"/>
          </a:p>
        </p:txBody>
      </p:sp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14348" y="142852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0975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80975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586359"/>
                  </p:ext>
                </p:extLst>
              </p:nvPr>
            </p:nvGraphicFramePr>
            <p:xfrm>
              <a:off x="922789" y="1737448"/>
              <a:ext cx="7992587" cy="11876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6070"/>
                    <a:gridCol w="4186517"/>
                  </a:tblGrid>
                  <a:tr h="5929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Давление в </a:t>
                          </a:r>
                          <a:r>
                            <a:rPr lang="ru-RU" sz="1400" b="1" dirty="0" smtClean="0">
                              <a:effectLst/>
                            </a:rPr>
                            <a:t>верхнем </a:t>
                          </a:r>
                          <a:r>
                            <a:rPr lang="ru-RU" sz="1400" b="1" dirty="0">
                              <a:effectLst/>
                            </a:rPr>
                            <a:t>отборе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1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</m:sub>
                              </m:sSub>
                              <m:r>
                                <a:rPr lang="ru-RU" sz="1400" b="1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кгс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8B34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Удельный расход тепла брутто при двухступенчатом подогреве сетевой воды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ru-RU" sz="1400" b="1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ккал</m:t>
                                  </m:r>
                                </m:num>
                                <m:den>
                                  <m:r>
                                    <a:rPr lang="ru-RU" sz="1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кВтч</m:t>
                                  </m:r>
                                </m:den>
                              </m:f>
                            </m:oMath>
                          </a14:m>
                          <a:endParaRPr lang="ru-RU" sz="11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8B349"/>
                        </a:solidFill>
                      </a:tcPr>
                    </a:tc>
                  </a:tr>
                  <a:tr h="297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0,95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1035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97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0,76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976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72586359"/>
                  </p:ext>
                </p:extLst>
              </p:nvPr>
            </p:nvGraphicFramePr>
            <p:xfrm>
              <a:off x="922789" y="1737448"/>
              <a:ext cx="7992587" cy="11876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6070"/>
                    <a:gridCol w="4186517"/>
                  </a:tblGrid>
                  <a:tr h="5929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0" t="-4124" r="-110240" b="-1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91121" t="-4124" r="-291" b="-112371"/>
                          </a:stretch>
                        </a:blipFill>
                      </a:tcPr>
                    </a:tc>
                  </a:tr>
                  <a:tr h="2973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0" t="-206122" r="-110240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1035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97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0,76</a:t>
                          </a:r>
                          <a:endParaRPr lang="ru-RU" sz="11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976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8B34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42976" y="3069866"/>
                <a:ext cx="3245846" cy="65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7∙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тп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=9,56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гр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кВт∙ч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3069866"/>
                <a:ext cx="3245846" cy="65960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45470" y="3915710"/>
                <a:ext cx="53677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мес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∙Э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от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=9,56∙23120∙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=221 тут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70" y="3915710"/>
                <a:ext cx="5367750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42976" y="4471282"/>
                <a:ext cx="3569952" cy="721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час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∆В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э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мес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раб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221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263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=0,84 тут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4471282"/>
                <a:ext cx="3569952" cy="72167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1539" y="5192954"/>
                <a:ext cx="5544616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год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∆В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час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раб</m:t>
                              </m:r>
                            </m:sub>
                          </m:sSub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год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=0,84∙3454=2901,4 тут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9" y="5192954"/>
                <a:ext cx="5544616" cy="394210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41952" y="5764940"/>
                <a:ext cx="6306312" cy="394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∆В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год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тут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=2901,4∙4217=12,2 млн.руб.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2" y="5764940"/>
                <a:ext cx="6306312" cy="394852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684" y="1179655"/>
            <a:ext cx="7772400" cy="64450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+mn-lt"/>
              </a:rPr>
              <a:t>Выводы</a:t>
            </a:r>
            <a:endParaRPr lang="ru-RU" dirty="0"/>
          </a:p>
        </p:txBody>
      </p:sp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14400" y="214290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54276" y="831852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0279" y="2405499"/>
            <a:ext cx="1528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1. Недогрев 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11212" y="2420888"/>
            <a:ext cx="284237" cy="369332"/>
          </a:xfrm>
          <a:prstGeom prst="straightConnector1">
            <a:avLst/>
          </a:prstGeom>
          <a:ln>
            <a:solidFill>
              <a:srgbClr val="38B3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88271" y="2390110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в 5-8 раз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8571" y="3626315"/>
            <a:ext cx="704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r>
              <a:rPr lang="en-US" sz="2000" dirty="0" smtClean="0"/>
              <a:t>. </a:t>
            </a:r>
            <a:r>
              <a:rPr lang="ru-RU" sz="2000" dirty="0" smtClean="0"/>
              <a:t>Экономия топлива в среднем  2900 тут/год (12,2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3784" y="4248504"/>
            <a:ext cx="4272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  <a:r>
              <a:rPr lang="ru-RU" sz="2000" dirty="0" smtClean="0"/>
              <a:t>. Срок окупаемости проекта 1,3 года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98571" y="3015907"/>
            <a:ext cx="3959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2. Затраты на собственные нужды 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5537785" y="3032573"/>
            <a:ext cx="241176" cy="335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78961" y="3015907"/>
            <a:ext cx="117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 55 кВт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14620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Приглашаем к сотрудничеству.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Спасибо </a:t>
            </a:r>
            <a:r>
              <a:rPr lang="ru-RU" sz="3100" b="1" dirty="0" smtClean="0">
                <a:latin typeface="+mn-lt"/>
              </a:rPr>
              <a:t>за </a:t>
            </a:r>
            <a:r>
              <a:rPr lang="ru-RU" sz="3100" b="1" dirty="0" smtClean="0">
                <a:latin typeface="+mn-lt"/>
              </a:rPr>
              <a:t>внимание!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14348" y="214290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42910" y="142852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857224" y="2500306"/>
            <a:ext cx="8058152" cy="218440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Один из важнейших путей повышения экономичности энерготехнологических  установок – совершенствование теплообменного оборудования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1943100" y="87313"/>
            <a:ext cx="6750050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</a:rPr>
              <a:t>Некоторые виды интенсифицирующих труб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03EA20-FFC9-439B-9BB7-92E762AFA44D}" type="slidenum">
              <a:rPr lang="ru-RU" altLang="ru-RU">
                <a:solidFill>
                  <a:prstClr val="black"/>
                </a:solidFill>
                <a:latin typeface="PT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solidFill>
                <a:prstClr val="black"/>
              </a:solidFill>
              <a:latin typeface="PT Sans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9713" y="828675"/>
            <a:ext cx="2495550" cy="1047750"/>
          </a:xfrm>
        </p:spPr>
      </p:pic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931863"/>
            <a:ext cx="2705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685198"/>
            <a:ext cx="2343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250825" y="2659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18440" name="Объект 8"/>
          <p:cNvGraphicFramePr>
            <a:graphicFrameLocks noChangeAspect="1"/>
          </p:cNvGraphicFramePr>
          <p:nvPr/>
        </p:nvGraphicFramePr>
        <p:xfrm>
          <a:off x="239713" y="2274888"/>
          <a:ext cx="2495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Точечный рисунок" r:id="rId7" imgW="4153480" imgH="1123810" progId="Paint.Picture">
                  <p:embed/>
                </p:oleObj>
              </mc:Choice>
              <mc:Fallback>
                <p:oleObj name="Точечный рисунок" r:id="rId7" imgW="4153480" imgH="1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2274888"/>
                        <a:ext cx="24955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1" name="Рисунок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839788"/>
            <a:ext cx="2867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3659188"/>
            <a:ext cx="3228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255838"/>
            <a:ext cx="2643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79650"/>
            <a:ext cx="28670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62" y="3633369"/>
            <a:ext cx="25767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Прямоугольник 15"/>
          <p:cNvSpPr>
            <a:spLocks noChangeArrowheads="1"/>
          </p:cNvSpPr>
          <p:nvPr/>
        </p:nvSpPr>
        <p:spPr bwMode="auto">
          <a:xfrm>
            <a:off x="77788" y="1878013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Трубы с закрученными лентами</a:t>
            </a:r>
            <a:endParaRPr lang="ru-RU" altLang="ru-RU" sz="14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448" name="Прямоугольник 16"/>
          <p:cNvSpPr>
            <a:spLocks noChangeArrowheads="1"/>
          </p:cNvSpPr>
          <p:nvPr/>
        </p:nvSpPr>
        <p:spPr bwMode="auto">
          <a:xfrm>
            <a:off x="2897188" y="1865313"/>
            <a:ext cx="389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black"/>
                </a:solidFill>
                <a:latin typeface="Arial Narrow" panose="020B0606020202030204" pitchFamily="34" charset="0"/>
              </a:rPr>
              <a:t>Трубы с перфорированными вставками</a:t>
            </a:r>
          </a:p>
        </p:txBody>
      </p:sp>
      <p:sp>
        <p:nvSpPr>
          <p:cNvPr id="18449" name="Прямоугольник 17"/>
          <p:cNvSpPr>
            <a:spLocks noChangeArrowheads="1"/>
          </p:cNvSpPr>
          <p:nvPr/>
        </p:nvSpPr>
        <p:spPr bwMode="auto">
          <a:xfrm>
            <a:off x="250825" y="4758323"/>
            <a:ext cx="238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 применением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непрерывного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шнекового </a:t>
            </a:r>
            <a:r>
              <a:rPr lang="ru-RU" alt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завихрителя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450" name="Прямоугольник 20"/>
          <p:cNvSpPr>
            <a:spLocks noChangeArrowheads="1"/>
          </p:cNvSpPr>
          <p:nvPr/>
        </p:nvSpPr>
        <p:spPr bwMode="auto">
          <a:xfrm>
            <a:off x="0" y="3173413"/>
            <a:ext cx="26304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black"/>
                </a:solidFill>
                <a:latin typeface="Arial Narrow" panose="020B0606020202030204" pitchFamily="34" charset="0"/>
              </a:rPr>
              <a:t>Трубы со спиральными вставками</a:t>
            </a:r>
          </a:p>
        </p:txBody>
      </p:sp>
      <p:sp>
        <p:nvSpPr>
          <p:cNvPr id="18451" name="Прямоугольник 21"/>
          <p:cNvSpPr>
            <a:spLocks noChangeArrowheads="1"/>
          </p:cNvSpPr>
          <p:nvPr/>
        </p:nvSpPr>
        <p:spPr bwMode="auto">
          <a:xfrm>
            <a:off x="5851525" y="18653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black"/>
                </a:solidFill>
                <a:latin typeface="Arial Narrow" panose="020B0606020202030204" pitchFamily="34" charset="0"/>
              </a:rPr>
              <a:t>Трубы со спиральными винтовыми вставками</a:t>
            </a:r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5981700" y="4900277"/>
            <a:ext cx="2746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 внутренним винтовым </a:t>
            </a:r>
            <a:r>
              <a:rPr lang="ru-RU" alt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оребрением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453" name="Прямоугольник 23"/>
          <p:cNvSpPr>
            <a:spLocks noChangeArrowheads="1"/>
          </p:cNvSpPr>
          <p:nvPr/>
        </p:nvSpPr>
        <p:spPr bwMode="auto">
          <a:xfrm>
            <a:off x="3271838" y="3189288"/>
            <a:ext cx="191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black"/>
                </a:solidFill>
                <a:latin typeface="Arial Narrow" panose="020B0606020202030204" pitchFamily="34" charset="0"/>
              </a:rPr>
              <a:t>Профильно-витые трубы</a:t>
            </a:r>
          </a:p>
        </p:txBody>
      </p:sp>
      <p:sp>
        <p:nvSpPr>
          <p:cNvPr id="18454" name="Прямоугольник 24"/>
          <p:cNvSpPr>
            <a:spLocks noChangeArrowheads="1"/>
          </p:cNvSpPr>
          <p:nvPr/>
        </p:nvSpPr>
        <p:spPr bwMode="auto">
          <a:xfrm>
            <a:off x="5106988" y="3192463"/>
            <a:ext cx="4572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prstClr val="black"/>
                </a:solidFill>
                <a:latin typeface="Arial Narrow" panose="020B0606020202030204" pitchFamily="34" charset="0"/>
              </a:rPr>
              <a:t>Каналы кольцевой накаткой </a:t>
            </a:r>
          </a:p>
        </p:txBody>
      </p:sp>
      <p:sp>
        <p:nvSpPr>
          <p:cNvPr id="18455" name="Прямоугольник 25"/>
          <p:cNvSpPr>
            <a:spLocks noChangeArrowheads="1"/>
          </p:cNvSpPr>
          <p:nvPr/>
        </p:nvSpPr>
        <p:spPr bwMode="auto">
          <a:xfrm>
            <a:off x="3036888" y="4900277"/>
            <a:ext cx="273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Трубы с винтообразными выступами</a:t>
            </a:r>
          </a:p>
        </p:txBody>
      </p:sp>
    </p:spTree>
    <p:extLst>
      <p:ext uri="{BB962C8B-B14F-4D97-AF65-F5344CB8AC3E}">
        <p14:creationId xmlns:p14="http://schemas.microsoft.com/office/powerpoint/2010/main" val="1625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Основные способы интенсификации,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применяемые в теплообменных аппаратах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теплоснабжения.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14400" y="142852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3907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6955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5799"/>
            <a:ext cx="2094520" cy="117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14096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Спиральные профилированные трубы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Каналы с чередующимися кольцевыми выступами </a:t>
            </a:r>
            <a:endParaRPr lang="ru-RU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463889" y="5227924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Трубы с винтообразными выступами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ktDtFW6E9W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92882"/>
            <a:ext cx="8044144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51884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Теплообменные трубы с искусственной дискретной шероховатостью</a:t>
            </a:r>
          </a:p>
          <a:p>
            <a:pPr algn="ctr"/>
            <a:r>
              <a:rPr lang="ru-RU" dirty="0" smtClean="0"/>
              <a:t>в виде сферических лунок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3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914400" y="142852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733" y="1090449"/>
            <a:ext cx="4384843" cy="34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12160" y="5517232"/>
                <a:ext cx="1792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ол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1,28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гл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517232"/>
                <a:ext cx="1792286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03648" y="5492354"/>
                <a:ext cx="1462131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ол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2,1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92354"/>
                <a:ext cx="1462131" cy="39421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19595" r="15739" b="9025"/>
          <a:stretch/>
        </p:blipFill>
        <p:spPr>
          <a:xfrm>
            <a:off x="113550" y="1651437"/>
            <a:ext cx="4503004" cy="231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44666" y="4481244"/>
            <a:ext cx="426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Сопоставление экспериментальных значений коэффициента теплопередачи для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труб с лунками (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ru-RU" sz="1200" baseline="-25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эксп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) с расчетными значениями для гладких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труб (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ru-RU" sz="1200" baseline="-25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расч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46112" y="4439558"/>
                <a:ext cx="4469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Зависимость коэффициента гидравлического сопротивления трения для поверхностей с лунками (1) и гладкой (2)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12" y="4439558"/>
                <a:ext cx="4469904" cy="646331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943100" y="87313"/>
            <a:ext cx="6750050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</a:rPr>
              <a:t>Тепловые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" y="973138"/>
            <a:ext cx="8289925" cy="5103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E9F1DC-C749-4FEE-957C-935F24EF4E27}" type="slidenum">
              <a:rPr lang="ru-RU" altLang="ru-RU">
                <a:latin typeface="PT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PT Sans"/>
            </a:endParaRPr>
          </a:p>
        </p:txBody>
      </p:sp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19447"/>
              </p:ext>
            </p:extLst>
          </p:nvPr>
        </p:nvGraphicFramePr>
        <p:xfrm>
          <a:off x="107504" y="944563"/>
          <a:ext cx="8856984" cy="550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/>
                  </a:extLst>
                </a:gridCol>
                <a:gridCol w="1800200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278509">
                  <a:extLst>
                    <a:ext uri="{9D8B030D-6E8A-4147-A177-3AD203B41FA5}"/>
                  </a:extLst>
                </a:gridCol>
                <a:gridCol w="1447800">
                  <a:extLst>
                    <a:ext uri="{9D8B030D-6E8A-4147-A177-3AD203B41FA5}"/>
                  </a:extLst>
                </a:gridCol>
                <a:gridCol w="1738187">
                  <a:extLst>
                    <a:ext uri="{9D8B030D-6E8A-4147-A177-3AD203B41FA5}"/>
                  </a:extLst>
                </a:gridCol>
              </a:tblGrid>
              <a:tr h="427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Подогреватель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Параметр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Гладкие трубы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С искусств. шероховатостью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Профильно-витые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С кольцевой накаткой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extLst>
                  <a:ext uri="{0D108BD9-81ED-4DB2-BD59-A6C34878D82A}"/>
                </a:extLst>
              </a:tr>
              <a:tr h="82045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ПСВ-1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Коэффициент теплопередачи Вт/(м</a:t>
                      </a:r>
                      <a:r>
                        <a:rPr lang="en-US" sz="14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К)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3335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4268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+28%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3918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+17,5%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4184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+25,5%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extLst>
                  <a:ext uri="{0D108BD9-81ED-4DB2-BD59-A6C34878D82A}"/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Расчётная поверхность нагрева, м</a:t>
                      </a:r>
                      <a:r>
                        <a:rPr lang="ru-RU" sz="14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333,4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260,5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-21,9%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283,8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-14,8%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265,7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-20,3%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extLst>
                  <a:ext uri="{0D108BD9-81ED-4DB2-BD59-A6C34878D82A}"/>
                </a:extLst>
              </a:tr>
              <a:tr h="8640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ПСВ-2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Коэффициент теплопередачи Вт/(м</a:t>
                      </a:r>
                      <a:r>
                        <a:rPr lang="en-US" sz="14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К)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3742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4789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+28%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4190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 +12%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4649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+24,2%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extLst>
                  <a:ext uri="{0D108BD9-81ED-4DB2-BD59-A6C34878D82A}"/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Расчётная поверхность нагрева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en-US" sz="14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495,5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387,1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-21,9%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442,5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-10,7%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398,8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-19,5%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extLst>
                  <a:ext uri="{0D108BD9-81ED-4DB2-BD59-A6C34878D82A}"/>
                </a:extLst>
              </a:tr>
              <a:tr h="8640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ПСВ-3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>
                    <a:solidFill>
                      <a:srgbClr val="21A9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Коэффициент теплопередачи Вт/(м</a:t>
                      </a:r>
                      <a:r>
                        <a:rPr lang="en-US" sz="14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К)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4026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5153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+28%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4411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+9,6%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4975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+23,6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extLst>
                  <a:ext uri="{0D108BD9-81ED-4DB2-BD59-A6C34878D82A}"/>
                </a:extLst>
              </a:tr>
              <a:tr h="804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Расчётная поверхность нагрева</a:t>
                      </a: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en-US" sz="14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309,9</a:t>
                      </a: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242,1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-21,9%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282,8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-8,7%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250,7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-19,1%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0" marR="1206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87313"/>
            <a:ext cx="8081590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</a:rPr>
              <a:t>Гидравлические характеристики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878283"/>
              </p:ext>
            </p:extLst>
          </p:nvPr>
        </p:nvGraphicFramePr>
        <p:xfrm>
          <a:off x="487363" y="1177925"/>
          <a:ext cx="8205787" cy="1127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405">
                  <a:extLst>
                    <a:ext uri="{9D8B030D-6E8A-4147-A177-3AD203B41FA5}"/>
                  </a:extLst>
                </a:gridCol>
                <a:gridCol w="507861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  <a:gridCol w="814503">
                  <a:extLst>
                    <a:ext uri="{9D8B030D-6E8A-4147-A177-3AD203B41FA5}"/>
                  </a:extLst>
                </a:gridCol>
              </a:tblGrid>
              <a:tr h="210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Тип труб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ПСВ-1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ПСВ-2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ПСВ-3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Суммарно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0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Гладкие трубы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22,5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30,4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22,6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75,5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/>
                </a:extLst>
              </a:tr>
              <a:tr h="210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 искусств. шероховатостью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32,8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45,6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15,2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32,8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10,2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111,2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35,7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/>
                </a:extLst>
              </a:tr>
              <a:tr h="210562">
                <a:tc>
                  <a:txBody>
                    <a:bodyPr/>
                    <a:lstStyle/>
                    <a:p>
                      <a:pPr marL="0" lv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Профильно-витые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37,7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15,2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54,9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24,5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39,4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16,8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56,5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/>
                </a:extLst>
              </a:tr>
              <a:tr h="284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Трубы с кольцевой накаткой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44,9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22,4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63,9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33,5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22,4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153,8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78,3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709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2FF7DB-7905-43FE-BF9A-054D11EE9235}" type="slidenum">
              <a:rPr lang="ru-RU" altLang="ru-RU">
                <a:latin typeface="PT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PT Sans"/>
            </a:endParaRPr>
          </a:p>
        </p:txBody>
      </p:sp>
      <p:pic>
        <p:nvPicPr>
          <p:cNvPr id="2771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427288"/>
            <a:ext cx="3741737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419350"/>
            <a:ext cx="34861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12" name="TextBox 14"/>
          <p:cNvSpPr txBox="1">
            <a:spLocks noChangeArrowheads="1"/>
          </p:cNvSpPr>
          <p:nvPr/>
        </p:nvSpPr>
        <p:spPr bwMode="auto">
          <a:xfrm>
            <a:off x="3543300" y="849313"/>
            <a:ext cx="627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arrow" panose="020B0606020202030204" pitchFamily="34" charset="0"/>
              </a:rPr>
              <a:t>Потери напора, кПа</a:t>
            </a:r>
          </a:p>
        </p:txBody>
      </p:sp>
    </p:spTree>
    <p:extLst>
      <p:ext uri="{BB962C8B-B14F-4D97-AF65-F5344CB8AC3E}">
        <p14:creationId xmlns:p14="http://schemas.microsoft.com/office/powerpoint/2010/main" val="16032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iteh log33o.jpg"/>
          <p:cNvPicPr>
            <a:picLocks noChangeAspect="1"/>
          </p:cNvPicPr>
          <p:nvPr/>
        </p:nvPicPr>
        <p:blipFill>
          <a:blip r:embed="rId3" cstate="print"/>
          <a:srcRect t="7999" r="2736"/>
          <a:stretch>
            <a:fillRect/>
          </a:stretch>
        </p:blipFill>
        <p:spPr>
          <a:xfrm>
            <a:off x="142845" y="0"/>
            <a:ext cx="928694" cy="970907"/>
          </a:xfrm>
          <a:prstGeom prst="rect">
            <a:avLst/>
          </a:prstGeom>
        </p:spPr>
      </p:pic>
      <p:pic>
        <p:nvPicPr>
          <p:cNvPr id="5" name="Picture 3" descr="5c02ebe103f1d02388b56898426c9db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9" r="-1602"/>
          <a:stretch>
            <a:fillRect/>
          </a:stretch>
        </p:blipFill>
        <p:spPr>
          <a:xfrm>
            <a:off x="142844" y="928670"/>
            <a:ext cx="1027608" cy="42862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85786" y="214290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Calibri" charset="0"/>
              </a:rPr>
              <a:t>Национальный исследовательский университет</a:t>
            </a:r>
            <a:br>
              <a:rPr lang="ru-RU" sz="1200" dirty="0" smtClean="0">
                <a:latin typeface="Calibri" charset="0"/>
              </a:rPr>
            </a:br>
            <a:r>
              <a:rPr lang="ru-RU" sz="1200" dirty="0" smtClean="0">
                <a:latin typeface="Calibri" charset="0"/>
              </a:rPr>
              <a:t> ©Санкт-Петербургский  Политехнический Университет Петра Великого</a:t>
            </a:r>
            <a:endParaRPr lang="ru-RU" sz="1200" dirty="0">
              <a:latin typeface="Calibri" charset="0"/>
            </a:endParaRPr>
          </a:p>
        </p:txBody>
      </p:sp>
      <p:cxnSp>
        <p:nvCxnSpPr>
          <p:cNvPr id="8" name="Прямая соединительная линия 13"/>
          <p:cNvCxnSpPr/>
          <p:nvPr/>
        </p:nvCxnSpPr>
        <p:spPr>
          <a:xfrm rot="10800000">
            <a:off x="1785918" y="642918"/>
            <a:ext cx="64992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4-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9056" y="1571612"/>
            <a:ext cx="4014944" cy="4077534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 cstate="print"/>
          <a:srcRect l="25391" t="20139" r="15624" b="14583"/>
          <a:stretch>
            <a:fillRect/>
          </a:stretch>
        </p:blipFill>
        <p:spPr bwMode="auto">
          <a:xfrm>
            <a:off x="0" y="1928803"/>
            <a:ext cx="51640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ytech_them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1281</Words>
  <Application>Microsoft Office PowerPoint</Application>
  <PresentationFormat>Экран (4:3)</PresentationFormat>
  <Paragraphs>277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Cambria Math</vt:lpstr>
      <vt:lpstr>PT Sans</vt:lpstr>
      <vt:lpstr>Times New Roman</vt:lpstr>
      <vt:lpstr>Тема Office</vt:lpstr>
      <vt:lpstr>Polytech_theme</vt:lpstr>
      <vt:lpstr>Точечный рисунок</vt:lpstr>
      <vt:lpstr>Повышение эффективности теплообменных аппаратов при применении специально профилированных поверхностей теплообмена</vt:lpstr>
      <vt:lpstr>Один из важнейших путей повышения экономичности энерготехнологических  установок – совершенствование теплообменного оборудования  </vt:lpstr>
      <vt:lpstr>Некоторые виды интенсифицирующих труб</vt:lpstr>
      <vt:lpstr>Основные способы интенсификации, применяемые в теплообменных аппаратах теплоснабжения. </vt:lpstr>
      <vt:lpstr>Презентация PowerPoint</vt:lpstr>
      <vt:lpstr>Презентация PowerPoint</vt:lpstr>
      <vt:lpstr>Тепловые характеристики</vt:lpstr>
      <vt:lpstr>Гидравлические характеристики</vt:lpstr>
      <vt:lpstr>Презентация PowerPoint</vt:lpstr>
      <vt:lpstr>Презентация PowerPoint</vt:lpstr>
      <vt:lpstr>Презентация PowerPoint</vt:lpstr>
      <vt:lpstr>Оценка эффективности проекта</vt:lpstr>
      <vt:lpstr>Выводы</vt:lpstr>
      <vt:lpstr>Приглашаем к сотрудничеству.  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поверхностей теплообмена из профилированных труб в теплообменном оборудовании Выборгской ТЭЦ</dc:title>
  <dc:creator>Arseny Grushkin</dc:creator>
  <cp:lastModifiedBy>LPE</cp:lastModifiedBy>
  <cp:revision>116</cp:revision>
  <dcterms:created xsi:type="dcterms:W3CDTF">2016-06-17T06:16:24Z</dcterms:created>
  <dcterms:modified xsi:type="dcterms:W3CDTF">2018-06-26T10:27:36Z</dcterms:modified>
</cp:coreProperties>
</file>