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73" r:id="rId8"/>
    <p:sldId id="264" r:id="rId9"/>
    <p:sldId id="274" r:id="rId10"/>
    <p:sldId id="275" r:id="rId11"/>
    <p:sldId id="265" r:id="rId12"/>
    <p:sldId id="276" r:id="rId13"/>
    <p:sldId id="26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434343"/>
    <a:srgbClr val="37B34A"/>
    <a:srgbClr val="21A649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3"/>
    <p:restoredTop sz="94495"/>
  </p:normalViewPr>
  <p:slideViewPr>
    <p:cSldViewPr snapToGrid="0" snapToObjects="1">
      <p:cViewPr varScale="1">
        <p:scale>
          <a:sx n="110" d="100"/>
          <a:sy n="110" d="100"/>
        </p:scale>
        <p:origin x="17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162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NEMO\&#1069;&#1085;&#1077;&#1088;&#1075;&#1086;&#1073;&#1072;&#1083;&#1072;&#1085;&#1089;\docs\&#1058;&#1069;&#1062;-22\&#1086;&#1090;&#1095;&#1077;&#1090;&#1099;%20&#1073;&#1077;&#1088;&#1077;&#1078;&#1083;&#1080;&#1074;&#1086;&#1077;%20&#1087;&#1088;&#1086;&#1080;&#1079;&#1074;&#1086;&#1076;&#1089;&#1090;&#1074;&#1086;\&#1055;&#1077;&#1088;&#1077;&#1078;&#1086;&#1075;&#1080;%20&#1086;&#1090;&#1095;&#1077;&#1090;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NEMO\&#1069;&#1085;&#1077;&#1088;&#1075;&#1086;&#1073;&#1072;&#1083;&#1072;&#1085;&#1089;\docs\&#1058;&#1069;&#1062;-22\&#1086;&#1090;&#1095;&#1077;&#1090;&#1099;%20&#1073;&#1077;&#1088;&#1077;&#1078;&#1083;&#1080;&#1074;&#1086;&#1077;%20&#1087;&#1088;&#1086;&#1080;&#1079;&#1074;&#1086;&#1076;&#1089;&#1090;&#1074;&#1086;\&#1055;&#1077;&#1088;&#1077;&#1078;&#1086;&#1075;&#1080;%20&#1086;&#1090;&#1095;&#1077;&#1090;.xlsm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Блок №1 пережог по Тп ГПП</a:t>
            </a:r>
          </a:p>
        </c:rich>
      </c:tx>
      <c:layout>
        <c:manualLayout>
          <c:xMode val="edge"/>
          <c:yMode val="edge"/>
          <c:x val="3.1026268168965334E-2"/>
          <c:y val="4.998695010968229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2.6870026318271692E-2"/>
          <c:y val="6.1594420836237944E-2"/>
          <c:w val="0.8707340960975084"/>
          <c:h val="0.72826344635786899"/>
        </c:manualLayout>
      </c:layout>
      <c:lineChart>
        <c:grouping val="standard"/>
        <c:varyColors val="0"/>
        <c:ser>
          <c:idx val="0"/>
          <c:order val="0"/>
          <c:tx>
            <c:v>Пережог</c:v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'Блок 1 КТЭП'!$A$4:$B$171</c:f>
              <c:multiLvlStrCache>
                <c:ptCount val="161"/>
                <c:lvl>
                  <c:pt idx="0">
                    <c:v>Б</c:v>
                  </c:pt>
                  <c:pt idx="12">
                    <c:v>Г</c:v>
                  </c:pt>
                  <c:pt idx="24">
                    <c:v>В</c:v>
                  </c:pt>
                  <c:pt idx="36">
                    <c:v>Г</c:v>
                  </c:pt>
                  <c:pt idx="48">
                    <c:v>В</c:v>
                  </c:pt>
                  <c:pt idx="60">
                    <c:v>Б</c:v>
                  </c:pt>
                  <c:pt idx="72">
                    <c:v>А</c:v>
                  </c:pt>
                  <c:pt idx="84">
                    <c:v>Б</c:v>
                  </c:pt>
                  <c:pt idx="96">
                    <c:v>А</c:v>
                  </c:pt>
                  <c:pt idx="108">
                    <c:v>В</c:v>
                  </c:pt>
                  <c:pt idx="120">
                    <c:v>Г</c:v>
                  </c:pt>
                  <c:pt idx="132">
                    <c:v>В</c:v>
                  </c:pt>
                  <c:pt idx="144">
                    <c:v>Г</c:v>
                  </c:pt>
                  <c:pt idx="156">
                    <c:v>А</c:v>
                  </c:pt>
                </c:lvl>
                <c:lvl>
                  <c:pt idx="0">
                    <c:v>12.03.2013</c:v>
                  </c:pt>
                  <c:pt idx="16">
                    <c:v>13.03.2013</c:v>
                  </c:pt>
                  <c:pt idx="40">
                    <c:v>14.03.2013</c:v>
                  </c:pt>
                  <c:pt idx="64">
                    <c:v>15.03.2013</c:v>
                  </c:pt>
                  <c:pt idx="88">
                    <c:v>16.03.2013</c:v>
                  </c:pt>
                  <c:pt idx="112">
                    <c:v>17.03.2013</c:v>
                  </c:pt>
                  <c:pt idx="136">
                    <c:v>18.03.2013</c:v>
                  </c:pt>
                  <c:pt idx="160">
                    <c:v>19.03.2013</c:v>
                  </c:pt>
                </c:lvl>
              </c:multiLvlStrCache>
            </c:multiLvlStrRef>
          </c:cat>
          <c:val>
            <c:numRef>
              <c:f>'Блок 1 КТЭП'!$L$4:$L$172</c:f>
              <c:numCache>
                <c:formatCode>General</c:formatCode>
                <c:ptCount val="16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0.13229999999999931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5.7000000000016491E-3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0.29729999999999956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7.9199999999999729E-2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0.12179999999999835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0.26160000000000083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3.4199999999999592E-2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440224"/>
        <c:axId val="498441008"/>
      </c:lineChart>
      <c:catAx>
        <c:axId val="49844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8441008"/>
        <c:crosses val="autoZero"/>
        <c:auto val="1"/>
        <c:lblAlgn val="ctr"/>
        <c:lblOffset val="100"/>
        <c:noMultiLvlLbl val="0"/>
      </c:catAx>
      <c:valAx>
        <c:axId val="498441008"/>
        <c:scaling>
          <c:orientation val="minMax"/>
          <c:max val="0.30000000000000032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498440224"/>
        <c:crosses val="autoZero"/>
        <c:crossBetween val="between"/>
        <c:majorUnit val="0.1"/>
        <c:minorUnit val="2.0000000000000011E-2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Блок №1 Тп ГПП</a:t>
            </a:r>
          </a:p>
        </c:rich>
      </c:tx>
      <c:layout>
        <c:manualLayout>
          <c:xMode val="edge"/>
          <c:yMode val="edge"/>
          <c:x val="3.6303455877708439E-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0478965807189878E-2"/>
          <c:y val="0.10774446201751266"/>
          <c:w val="0.88679276705680754"/>
          <c:h val="0.84512062394986365"/>
        </c:manualLayout>
      </c:layout>
      <c:areaChart>
        <c:grouping val="stacked"/>
        <c:varyColors val="0"/>
        <c:ser>
          <c:idx val="1"/>
          <c:order val="2"/>
          <c:tx>
            <c:v>Коридор</c:v>
          </c:tx>
          <c:spPr>
            <a:ln w="31750">
              <a:solidFill>
                <a:schemeClr val="accent1"/>
              </a:solidFill>
            </a:ln>
          </c:spPr>
          <c:cat>
            <c:multiLvlStrRef>
              <c:f>'[1]Блок 2'!$A$7:$B$174</c:f>
              <c:multiLvlStrCache>
                <c:ptCount val="168"/>
                <c:lvl>
                  <c:pt idx="0">
                    <c:v>Б</c:v>
                  </c:pt>
                  <c:pt idx="12">
                    <c:v>Г</c:v>
                  </c:pt>
                  <c:pt idx="24">
                    <c:v>В</c:v>
                  </c:pt>
                  <c:pt idx="36">
                    <c:v>Г</c:v>
                  </c:pt>
                  <c:pt idx="48">
                    <c:v>В</c:v>
                  </c:pt>
                  <c:pt idx="60">
                    <c:v>Б</c:v>
                  </c:pt>
                  <c:pt idx="72">
                    <c:v>А</c:v>
                  </c:pt>
                  <c:pt idx="84">
                    <c:v>Б</c:v>
                  </c:pt>
                  <c:pt idx="96">
                    <c:v>А</c:v>
                  </c:pt>
                  <c:pt idx="108">
                    <c:v>В</c:v>
                  </c:pt>
                  <c:pt idx="120">
                    <c:v>Г</c:v>
                  </c:pt>
                  <c:pt idx="132">
                    <c:v>В</c:v>
                  </c:pt>
                  <c:pt idx="144">
                    <c:v>Г</c:v>
                  </c:pt>
                  <c:pt idx="156">
                    <c:v>А</c:v>
                  </c:pt>
                </c:lvl>
                <c:lvl>
                  <c:pt idx="0">
                    <c:v>41345</c:v>
                  </c:pt>
                  <c:pt idx="16">
                    <c:v>41346</c:v>
                  </c:pt>
                  <c:pt idx="24">
                    <c:v>д</c:v>
                  </c:pt>
                  <c:pt idx="40">
                    <c:v>41347</c:v>
                  </c:pt>
                  <c:pt idx="64">
                    <c:v>41348</c:v>
                  </c:pt>
                  <c:pt idx="88">
                    <c:v>41349</c:v>
                  </c:pt>
                  <c:pt idx="112">
                    <c:v>41350</c:v>
                  </c:pt>
                  <c:pt idx="136">
                    <c:v>41351</c:v>
                  </c:pt>
                  <c:pt idx="160">
                    <c:v>41352</c:v>
                  </c:pt>
                </c:lvl>
              </c:multiLvlStrCache>
            </c:multiLvlStrRef>
          </c:cat>
          <c:val>
            <c:numRef>
              <c:f>'Блок 1 КТЭП'!$AM$4:$AM$171</c:f>
              <c:numCache>
                <c:formatCode>General</c:formatCode>
                <c:ptCount val="168"/>
                <c:pt idx="0">
                  <c:v>-5</c:v>
                </c:pt>
                <c:pt idx="1">
                  <c:v>-5</c:v>
                </c:pt>
                <c:pt idx="2">
                  <c:v>-5</c:v>
                </c:pt>
                <c:pt idx="3">
                  <c:v>-5</c:v>
                </c:pt>
                <c:pt idx="4">
                  <c:v>-5</c:v>
                </c:pt>
                <c:pt idx="5">
                  <c:v>-5</c:v>
                </c:pt>
                <c:pt idx="6">
                  <c:v>-5</c:v>
                </c:pt>
                <c:pt idx="7">
                  <c:v>-5</c:v>
                </c:pt>
                <c:pt idx="8">
                  <c:v>-5</c:v>
                </c:pt>
                <c:pt idx="9">
                  <c:v>-5</c:v>
                </c:pt>
                <c:pt idx="10">
                  <c:v>-5</c:v>
                </c:pt>
                <c:pt idx="11">
                  <c:v>-5</c:v>
                </c:pt>
                <c:pt idx="12">
                  <c:v>-5</c:v>
                </c:pt>
                <c:pt idx="13">
                  <c:v>-5</c:v>
                </c:pt>
                <c:pt idx="14">
                  <c:v>-5</c:v>
                </c:pt>
                <c:pt idx="15">
                  <c:v>-5</c:v>
                </c:pt>
                <c:pt idx="16">
                  <c:v>-5</c:v>
                </c:pt>
                <c:pt idx="17">
                  <c:v>-5</c:v>
                </c:pt>
                <c:pt idx="18">
                  <c:v>-5</c:v>
                </c:pt>
                <c:pt idx="19">
                  <c:v>-5</c:v>
                </c:pt>
                <c:pt idx="20">
                  <c:v>-5</c:v>
                </c:pt>
                <c:pt idx="21">
                  <c:v>-5</c:v>
                </c:pt>
                <c:pt idx="22">
                  <c:v>-5</c:v>
                </c:pt>
                <c:pt idx="23">
                  <c:v>-5</c:v>
                </c:pt>
                <c:pt idx="24">
                  <c:v>-5</c:v>
                </c:pt>
                <c:pt idx="25">
                  <c:v>-5</c:v>
                </c:pt>
                <c:pt idx="26">
                  <c:v>-5</c:v>
                </c:pt>
                <c:pt idx="27">
                  <c:v>-5</c:v>
                </c:pt>
                <c:pt idx="28">
                  <c:v>-5</c:v>
                </c:pt>
                <c:pt idx="29">
                  <c:v>-5</c:v>
                </c:pt>
                <c:pt idx="30">
                  <c:v>-5</c:v>
                </c:pt>
                <c:pt idx="31">
                  <c:v>-5</c:v>
                </c:pt>
                <c:pt idx="32">
                  <c:v>-5</c:v>
                </c:pt>
                <c:pt idx="33">
                  <c:v>-5</c:v>
                </c:pt>
                <c:pt idx="34">
                  <c:v>-5</c:v>
                </c:pt>
                <c:pt idx="35">
                  <c:v>-5</c:v>
                </c:pt>
                <c:pt idx="36">
                  <c:v>-5</c:v>
                </c:pt>
                <c:pt idx="37">
                  <c:v>-5</c:v>
                </c:pt>
                <c:pt idx="38">
                  <c:v>-5</c:v>
                </c:pt>
                <c:pt idx="39">
                  <c:v>-5</c:v>
                </c:pt>
                <c:pt idx="40">
                  <c:v>-5</c:v>
                </c:pt>
                <c:pt idx="41">
                  <c:v>-5</c:v>
                </c:pt>
                <c:pt idx="42">
                  <c:v>-5</c:v>
                </c:pt>
                <c:pt idx="43">
                  <c:v>-5</c:v>
                </c:pt>
                <c:pt idx="44">
                  <c:v>-5</c:v>
                </c:pt>
                <c:pt idx="45">
                  <c:v>-5</c:v>
                </c:pt>
                <c:pt idx="46">
                  <c:v>-5</c:v>
                </c:pt>
                <c:pt idx="47">
                  <c:v>-5</c:v>
                </c:pt>
                <c:pt idx="48">
                  <c:v>-5</c:v>
                </c:pt>
                <c:pt idx="49">
                  <c:v>-5</c:v>
                </c:pt>
                <c:pt idx="50">
                  <c:v>-5</c:v>
                </c:pt>
                <c:pt idx="51">
                  <c:v>-5</c:v>
                </c:pt>
                <c:pt idx="52">
                  <c:v>-5</c:v>
                </c:pt>
                <c:pt idx="53">
                  <c:v>-5</c:v>
                </c:pt>
                <c:pt idx="54">
                  <c:v>-5</c:v>
                </c:pt>
                <c:pt idx="55">
                  <c:v>-5</c:v>
                </c:pt>
                <c:pt idx="56">
                  <c:v>-5</c:v>
                </c:pt>
                <c:pt idx="57">
                  <c:v>-5</c:v>
                </c:pt>
                <c:pt idx="58">
                  <c:v>-5</c:v>
                </c:pt>
                <c:pt idx="59">
                  <c:v>-5</c:v>
                </c:pt>
                <c:pt idx="60">
                  <c:v>-5</c:v>
                </c:pt>
                <c:pt idx="61">
                  <c:v>-5</c:v>
                </c:pt>
                <c:pt idx="62">
                  <c:v>-5</c:v>
                </c:pt>
                <c:pt idx="63">
                  <c:v>-5</c:v>
                </c:pt>
                <c:pt idx="64">
                  <c:v>-5</c:v>
                </c:pt>
                <c:pt idx="65">
                  <c:v>-5</c:v>
                </c:pt>
                <c:pt idx="66">
                  <c:v>-5</c:v>
                </c:pt>
                <c:pt idx="67">
                  <c:v>-5</c:v>
                </c:pt>
                <c:pt idx="68">
                  <c:v>-5</c:v>
                </c:pt>
                <c:pt idx="69">
                  <c:v>-5</c:v>
                </c:pt>
                <c:pt idx="70">
                  <c:v>-5</c:v>
                </c:pt>
                <c:pt idx="71">
                  <c:v>-5</c:v>
                </c:pt>
                <c:pt idx="72">
                  <c:v>-5</c:v>
                </c:pt>
                <c:pt idx="73">
                  <c:v>-5</c:v>
                </c:pt>
                <c:pt idx="74">
                  <c:v>-5</c:v>
                </c:pt>
                <c:pt idx="75">
                  <c:v>-5</c:v>
                </c:pt>
                <c:pt idx="76">
                  <c:v>-5</c:v>
                </c:pt>
                <c:pt idx="77">
                  <c:v>-5</c:v>
                </c:pt>
                <c:pt idx="78">
                  <c:v>-5</c:v>
                </c:pt>
                <c:pt idx="79">
                  <c:v>-5</c:v>
                </c:pt>
                <c:pt idx="80">
                  <c:v>-5</c:v>
                </c:pt>
                <c:pt idx="81">
                  <c:v>-5</c:v>
                </c:pt>
                <c:pt idx="82">
                  <c:v>-5</c:v>
                </c:pt>
                <c:pt idx="83">
                  <c:v>-5</c:v>
                </c:pt>
                <c:pt idx="84">
                  <c:v>-5</c:v>
                </c:pt>
                <c:pt idx="85">
                  <c:v>-5</c:v>
                </c:pt>
                <c:pt idx="86">
                  <c:v>-5</c:v>
                </c:pt>
                <c:pt idx="87">
                  <c:v>-5</c:v>
                </c:pt>
                <c:pt idx="88">
                  <c:v>-5</c:v>
                </c:pt>
                <c:pt idx="89">
                  <c:v>-5</c:v>
                </c:pt>
                <c:pt idx="90">
                  <c:v>-5</c:v>
                </c:pt>
                <c:pt idx="91">
                  <c:v>-5</c:v>
                </c:pt>
                <c:pt idx="92">
                  <c:v>-5</c:v>
                </c:pt>
                <c:pt idx="93">
                  <c:v>-5</c:v>
                </c:pt>
                <c:pt idx="94">
                  <c:v>-5</c:v>
                </c:pt>
                <c:pt idx="95">
                  <c:v>-5</c:v>
                </c:pt>
                <c:pt idx="96">
                  <c:v>-5</c:v>
                </c:pt>
                <c:pt idx="97">
                  <c:v>-5</c:v>
                </c:pt>
                <c:pt idx="98">
                  <c:v>-5</c:v>
                </c:pt>
                <c:pt idx="99">
                  <c:v>-5</c:v>
                </c:pt>
                <c:pt idx="100">
                  <c:v>-5</c:v>
                </c:pt>
                <c:pt idx="101">
                  <c:v>-5</c:v>
                </c:pt>
                <c:pt idx="102">
                  <c:v>-5</c:v>
                </c:pt>
                <c:pt idx="103">
                  <c:v>-5</c:v>
                </c:pt>
                <c:pt idx="104">
                  <c:v>-5</c:v>
                </c:pt>
                <c:pt idx="105">
                  <c:v>-5</c:v>
                </c:pt>
                <c:pt idx="106">
                  <c:v>-5</c:v>
                </c:pt>
                <c:pt idx="107">
                  <c:v>-5</c:v>
                </c:pt>
                <c:pt idx="108">
                  <c:v>-5</c:v>
                </c:pt>
                <c:pt idx="109">
                  <c:v>-5</c:v>
                </c:pt>
                <c:pt idx="110">
                  <c:v>-5</c:v>
                </c:pt>
                <c:pt idx="111">
                  <c:v>-5</c:v>
                </c:pt>
                <c:pt idx="112">
                  <c:v>-5</c:v>
                </c:pt>
                <c:pt idx="113">
                  <c:v>-5</c:v>
                </c:pt>
                <c:pt idx="114">
                  <c:v>-5</c:v>
                </c:pt>
                <c:pt idx="115">
                  <c:v>-5</c:v>
                </c:pt>
                <c:pt idx="116">
                  <c:v>-5</c:v>
                </c:pt>
                <c:pt idx="117">
                  <c:v>-5</c:v>
                </c:pt>
                <c:pt idx="118">
                  <c:v>-5</c:v>
                </c:pt>
                <c:pt idx="119">
                  <c:v>-5</c:v>
                </c:pt>
                <c:pt idx="120">
                  <c:v>-5</c:v>
                </c:pt>
                <c:pt idx="121">
                  <c:v>-5</c:v>
                </c:pt>
                <c:pt idx="122">
                  <c:v>-5</c:v>
                </c:pt>
                <c:pt idx="123">
                  <c:v>-5</c:v>
                </c:pt>
                <c:pt idx="124">
                  <c:v>-5</c:v>
                </c:pt>
                <c:pt idx="125">
                  <c:v>-5</c:v>
                </c:pt>
                <c:pt idx="126">
                  <c:v>-5</c:v>
                </c:pt>
                <c:pt idx="127">
                  <c:v>-5</c:v>
                </c:pt>
                <c:pt idx="128">
                  <c:v>-5</c:v>
                </c:pt>
                <c:pt idx="129">
                  <c:v>-5</c:v>
                </c:pt>
                <c:pt idx="130">
                  <c:v>-5</c:v>
                </c:pt>
                <c:pt idx="131">
                  <c:v>-5</c:v>
                </c:pt>
                <c:pt idx="132">
                  <c:v>-5</c:v>
                </c:pt>
                <c:pt idx="133">
                  <c:v>-5</c:v>
                </c:pt>
                <c:pt idx="134">
                  <c:v>-5</c:v>
                </c:pt>
                <c:pt idx="135">
                  <c:v>-5</c:v>
                </c:pt>
                <c:pt idx="136">
                  <c:v>-5</c:v>
                </c:pt>
                <c:pt idx="137">
                  <c:v>-5</c:v>
                </c:pt>
                <c:pt idx="138">
                  <c:v>-5</c:v>
                </c:pt>
                <c:pt idx="139">
                  <c:v>-5</c:v>
                </c:pt>
                <c:pt idx="140">
                  <c:v>-5</c:v>
                </c:pt>
                <c:pt idx="141">
                  <c:v>-5</c:v>
                </c:pt>
                <c:pt idx="142">
                  <c:v>-5</c:v>
                </c:pt>
                <c:pt idx="143">
                  <c:v>-5</c:v>
                </c:pt>
                <c:pt idx="144">
                  <c:v>-5</c:v>
                </c:pt>
                <c:pt idx="145">
                  <c:v>-5</c:v>
                </c:pt>
                <c:pt idx="146">
                  <c:v>-5</c:v>
                </c:pt>
                <c:pt idx="147">
                  <c:v>-5</c:v>
                </c:pt>
                <c:pt idx="148">
                  <c:v>-5</c:v>
                </c:pt>
                <c:pt idx="149">
                  <c:v>-5</c:v>
                </c:pt>
                <c:pt idx="150">
                  <c:v>-5</c:v>
                </c:pt>
                <c:pt idx="151">
                  <c:v>-5</c:v>
                </c:pt>
                <c:pt idx="152">
                  <c:v>-5</c:v>
                </c:pt>
                <c:pt idx="153">
                  <c:v>-5</c:v>
                </c:pt>
                <c:pt idx="154">
                  <c:v>-5</c:v>
                </c:pt>
                <c:pt idx="155">
                  <c:v>-5</c:v>
                </c:pt>
                <c:pt idx="156">
                  <c:v>-5</c:v>
                </c:pt>
                <c:pt idx="157">
                  <c:v>-5</c:v>
                </c:pt>
                <c:pt idx="158">
                  <c:v>-5</c:v>
                </c:pt>
                <c:pt idx="159">
                  <c:v>-5</c:v>
                </c:pt>
                <c:pt idx="160">
                  <c:v>-5</c:v>
                </c:pt>
                <c:pt idx="161">
                  <c:v>-5</c:v>
                </c:pt>
                <c:pt idx="162">
                  <c:v>-5</c:v>
                </c:pt>
                <c:pt idx="163">
                  <c:v>-5</c:v>
                </c:pt>
                <c:pt idx="164">
                  <c:v>-5</c:v>
                </c:pt>
                <c:pt idx="165">
                  <c:v>-5</c:v>
                </c:pt>
                <c:pt idx="166">
                  <c:v>-5</c:v>
                </c:pt>
                <c:pt idx="167">
                  <c:v>-5</c:v>
                </c:pt>
              </c:numCache>
            </c:numRef>
          </c:val>
        </c:ser>
        <c:ser>
          <c:idx val="2"/>
          <c:order val="3"/>
          <c:tx>
            <c:v>Коридор</c:v>
          </c:tx>
          <c:spPr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0070C0"/>
              </a:solidFill>
            </a:ln>
          </c:spPr>
          <c:cat>
            <c:multiLvlStrRef>
              <c:f>'[1]Блок 2'!$A$7:$B$174</c:f>
              <c:multiLvlStrCache>
                <c:ptCount val="168"/>
                <c:lvl>
                  <c:pt idx="0">
                    <c:v>Б</c:v>
                  </c:pt>
                  <c:pt idx="12">
                    <c:v>Г</c:v>
                  </c:pt>
                  <c:pt idx="24">
                    <c:v>В</c:v>
                  </c:pt>
                  <c:pt idx="36">
                    <c:v>Г</c:v>
                  </c:pt>
                  <c:pt idx="48">
                    <c:v>В</c:v>
                  </c:pt>
                  <c:pt idx="60">
                    <c:v>Б</c:v>
                  </c:pt>
                  <c:pt idx="72">
                    <c:v>А</c:v>
                  </c:pt>
                  <c:pt idx="84">
                    <c:v>Б</c:v>
                  </c:pt>
                  <c:pt idx="96">
                    <c:v>А</c:v>
                  </c:pt>
                  <c:pt idx="108">
                    <c:v>В</c:v>
                  </c:pt>
                  <c:pt idx="120">
                    <c:v>Г</c:v>
                  </c:pt>
                  <c:pt idx="132">
                    <c:v>В</c:v>
                  </c:pt>
                  <c:pt idx="144">
                    <c:v>Г</c:v>
                  </c:pt>
                  <c:pt idx="156">
                    <c:v>А</c:v>
                  </c:pt>
                </c:lvl>
                <c:lvl>
                  <c:pt idx="0">
                    <c:v>41345</c:v>
                  </c:pt>
                  <c:pt idx="16">
                    <c:v>41346</c:v>
                  </c:pt>
                  <c:pt idx="24">
                    <c:v>д</c:v>
                  </c:pt>
                  <c:pt idx="40">
                    <c:v>41347</c:v>
                  </c:pt>
                  <c:pt idx="64">
                    <c:v>41348</c:v>
                  </c:pt>
                  <c:pt idx="88">
                    <c:v>41349</c:v>
                  </c:pt>
                  <c:pt idx="112">
                    <c:v>41350</c:v>
                  </c:pt>
                  <c:pt idx="136">
                    <c:v>41351</c:v>
                  </c:pt>
                  <c:pt idx="160">
                    <c:v>41352</c:v>
                  </c:pt>
                </c:lvl>
              </c:multiLvlStrCache>
            </c:multiLvlStrRef>
          </c:cat>
          <c:val>
            <c:numRef>
              <c:f>'Блок 1 КТЭП'!$AN$4:$AN$171</c:f>
              <c:numCache>
                <c:formatCode>General</c:formatCode>
                <c:ptCount val="16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10</c:v>
                </c:pt>
                <c:pt idx="95">
                  <c:v>10</c:v>
                </c:pt>
                <c:pt idx="96">
                  <c:v>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10</c:v>
                </c:pt>
                <c:pt idx="106">
                  <c:v>10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0">
                  <c:v>10</c:v>
                </c:pt>
                <c:pt idx="131">
                  <c:v>10</c:v>
                </c:pt>
                <c:pt idx="132">
                  <c:v>10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10</c:v>
                </c:pt>
                <c:pt idx="144">
                  <c:v>10</c:v>
                </c:pt>
                <c:pt idx="145">
                  <c:v>10</c:v>
                </c:pt>
                <c:pt idx="146">
                  <c:v>10</c:v>
                </c:pt>
                <c:pt idx="147">
                  <c:v>10</c:v>
                </c:pt>
                <c:pt idx="148">
                  <c:v>10</c:v>
                </c:pt>
                <c:pt idx="149">
                  <c:v>10</c:v>
                </c:pt>
                <c:pt idx="150">
                  <c:v>10</c:v>
                </c:pt>
                <c:pt idx="151">
                  <c:v>10</c:v>
                </c:pt>
                <c:pt idx="152">
                  <c:v>10</c:v>
                </c:pt>
                <c:pt idx="153">
                  <c:v>10</c:v>
                </c:pt>
                <c:pt idx="154">
                  <c:v>10</c:v>
                </c:pt>
                <c:pt idx="155">
                  <c:v>10</c:v>
                </c:pt>
                <c:pt idx="156">
                  <c:v>10</c:v>
                </c:pt>
                <c:pt idx="157">
                  <c:v>10</c:v>
                </c:pt>
                <c:pt idx="158">
                  <c:v>10</c:v>
                </c:pt>
                <c:pt idx="159">
                  <c:v>10</c:v>
                </c:pt>
                <c:pt idx="160">
                  <c:v>10</c:v>
                </c:pt>
                <c:pt idx="161">
                  <c:v>10</c:v>
                </c:pt>
                <c:pt idx="162">
                  <c:v>10</c:v>
                </c:pt>
                <c:pt idx="163">
                  <c:v>10</c:v>
                </c:pt>
                <c:pt idx="164">
                  <c:v>10</c:v>
                </c:pt>
                <c:pt idx="165">
                  <c:v>10</c:v>
                </c:pt>
                <c:pt idx="166">
                  <c:v>10</c:v>
                </c:pt>
                <c:pt idx="16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427288"/>
        <c:axId val="498251968"/>
      </c:areaChart>
      <c:lineChart>
        <c:grouping val="standard"/>
        <c:varyColors val="0"/>
        <c:ser>
          <c:idx val="0"/>
          <c:order val="0"/>
          <c:tx>
            <c:v>Тп ГПП</c:v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'Блок 1 КТЭП'!$A$4:$B$171</c:f>
              <c:multiLvlStrCache>
                <c:ptCount val="161"/>
                <c:lvl>
                  <c:pt idx="0">
                    <c:v>Б</c:v>
                  </c:pt>
                  <c:pt idx="12">
                    <c:v>Г</c:v>
                  </c:pt>
                  <c:pt idx="24">
                    <c:v>В</c:v>
                  </c:pt>
                  <c:pt idx="36">
                    <c:v>Г</c:v>
                  </c:pt>
                  <c:pt idx="48">
                    <c:v>В</c:v>
                  </c:pt>
                  <c:pt idx="60">
                    <c:v>Б</c:v>
                  </c:pt>
                  <c:pt idx="72">
                    <c:v>А</c:v>
                  </c:pt>
                  <c:pt idx="84">
                    <c:v>Б</c:v>
                  </c:pt>
                  <c:pt idx="96">
                    <c:v>А</c:v>
                  </c:pt>
                  <c:pt idx="108">
                    <c:v>В</c:v>
                  </c:pt>
                  <c:pt idx="120">
                    <c:v>Г</c:v>
                  </c:pt>
                  <c:pt idx="132">
                    <c:v>В</c:v>
                  </c:pt>
                  <c:pt idx="144">
                    <c:v>Г</c:v>
                  </c:pt>
                  <c:pt idx="156">
                    <c:v>А</c:v>
                  </c:pt>
                </c:lvl>
                <c:lvl>
                  <c:pt idx="0">
                    <c:v>12.03.2013</c:v>
                  </c:pt>
                  <c:pt idx="16">
                    <c:v>13.03.2013</c:v>
                  </c:pt>
                  <c:pt idx="40">
                    <c:v>14.03.2013</c:v>
                  </c:pt>
                  <c:pt idx="64">
                    <c:v>15.03.2013</c:v>
                  </c:pt>
                  <c:pt idx="88">
                    <c:v>16.03.2013</c:v>
                  </c:pt>
                  <c:pt idx="112">
                    <c:v>17.03.2013</c:v>
                  </c:pt>
                  <c:pt idx="136">
                    <c:v>18.03.2013</c:v>
                  </c:pt>
                  <c:pt idx="160">
                    <c:v>19.03.2013</c:v>
                  </c:pt>
                </c:lvl>
              </c:multiLvlStrCache>
            </c:multiLvlStrRef>
          </c:cat>
          <c:val>
            <c:numRef>
              <c:f>'Блок 1 КТЭП'!$AL$4:$AL$171</c:f>
              <c:numCache>
                <c:formatCode>0</c:formatCode>
                <c:ptCount val="168"/>
                <c:pt idx="0">
                  <c:v>3.2400000000000091</c:v>
                </c:pt>
                <c:pt idx="1">
                  <c:v>1.2999999999999516</c:v>
                </c:pt>
                <c:pt idx="2">
                  <c:v>-1.1299999999999932</c:v>
                </c:pt>
                <c:pt idx="3">
                  <c:v>-9.4099999999999859</c:v>
                </c:pt>
                <c:pt idx="4">
                  <c:v>-3.1699999999999591</c:v>
                </c:pt>
                <c:pt idx="5">
                  <c:v>-0.46000000000003627</c:v>
                </c:pt>
                <c:pt idx="6">
                  <c:v>-0.37999999999999656</c:v>
                </c:pt>
                <c:pt idx="7">
                  <c:v>-0.45000000000004547</c:v>
                </c:pt>
                <c:pt idx="8">
                  <c:v>-0.83000000000004093</c:v>
                </c:pt>
                <c:pt idx="9">
                  <c:v>-3.5099999999999909</c:v>
                </c:pt>
                <c:pt idx="10">
                  <c:v>-5.1900000000000546</c:v>
                </c:pt>
                <c:pt idx="11">
                  <c:v>-2.6299999999999955</c:v>
                </c:pt>
                <c:pt idx="12">
                  <c:v>-2.92999999999995</c:v>
                </c:pt>
                <c:pt idx="13">
                  <c:v>-2.0299999999999732</c:v>
                </c:pt>
                <c:pt idx="14">
                  <c:v>-1.5800000000000409</c:v>
                </c:pt>
                <c:pt idx="15">
                  <c:v>1.3400000000000321</c:v>
                </c:pt>
                <c:pt idx="16">
                  <c:v>-2.2899999999999636</c:v>
                </c:pt>
                <c:pt idx="17">
                  <c:v>-3.5099999999999909</c:v>
                </c:pt>
                <c:pt idx="18">
                  <c:v>-4.3899999999999864</c:v>
                </c:pt>
                <c:pt idx="19">
                  <c:v>1.2799999999999696</c:v>
                </c:pt>
                <c:pt idx="20">
                  <c:v>1.4199999999999551</c:v>
                </c:pt>
                <c:pt idx="21">
                  <c:v>-3.9099999999999677</c:v>
                </c:pt>
                <c:pt idx="22">
                  <c:v>-3.5</c:v>
                </c:pt>
                <c:pt idx="23">
                  <c:v>-0.9600000000000366</c:v>
                </c:pt>
                <c:pt idx="24">
                  <c:v>1.8600000000000141</c:v>
                </c:pt>
                <c:pt idx="25">
                  <c:v>1.7100000000000375</c:v>
                </c:pt>
                <c:pt idx="26">
                  <c:v>-2.3400000000000318</c:v>
                </c:pt>
                <c:pt idx="27">
                  <c:v>1.4099999999999642</c:v>
                </c:pt>
                <c:pt idx="28">
                  <c:v>-2.5599999999999437</c:v>
                </c:pt>
                <c:pt idx="29">
                  <c:v>-0.6399999999999878</c:v>
                </c:pt>
                <c:pt idx="30">
                  <c:v>-1.5199999999999791</c:v>
                </c:pt>
                <c:pt idx="31">
                  <c:v>-1.4099999999999642</c:v>
                </c:pt>
                <c:pt idx="32">
                  <c:v>-0.99000000000000909</c:v>
                </c:pt>
                <c:pt idx="33">
                  <c:v>-0.52999999999997272</c:v>
                </c:pt>
                <c:pt idx="34">
                  <c:v>-1.1699999999999571</c:v>
                </c:pt>
                <c:pt idx="35">
                  <c:v>0.44000000000005496</c:v>
                </c:pt>
                <c:pt idx="36">
                  <c:v>-0.12999999999999576</c:v>
                </c:pt>
                <c:pt idx="37">
                  <c:v>-1.1799999999999498</c:v>
                </c:pt>
                <c:pt idx="38">
                  <c:v>-4.9999999999954532E-2</c:v>
                </c:pt>
                <c:pt idx="39">
                  <c:v>-1.4099999999999642</c:v>
                </c:pt>
                <c:pt idx="40">
                  <c:v>-1.1799999999999498</c:v>
                </c:pt>
                <c:pt idx="41">
                  <c:v>-2.8700000000000037</c:v>
                </c:pt>
                <c:pt idx="42">
                  <c:v>-3.1200000000000045</c:v>
                </c:pt>
                <c:pt idx="43">
                  <c:v>-1.7100000000000375</c:v>
                </c:pt>
                <c:pt idx="44">
                  <c:v>-0.39999999999997876</c:v>
                </c:pt>
                <c:pt idx="45">
                  <c:v>-0.6399999999999878</c:v>
                </c:pt>
                <c:pt idx="46">
                  <c:v>-1.2200000000000273</c:v>
                </c:pt>
                <c:pt idx="47">
                  <c:v>2.3600000000000136</c:v>
                </c:pt>
                <c:pt idx="48">
                  <c:v>1.4199999999999551</c:v>
                </c:pt>
                <c:pt idx="49">
                  <c:v>2.7300000000000182</c:v>
                </c:pt>
                <c:pt idx="50">
                  <c:v>2.5299999999999732</c:v>
                </c:pt>
                <c:pt idx="51">
                  <c:v>-1.4400000000000546</c:v>
                </c:pt>
                <c:pt idx="52">
                  <c:v>-1.4400000000000546</c:v>
                </c:pt>
                <c:pt idx="53">
                  <c:v>0.49000000000000932</c:v>
                </c:pt>
                <c:pt idx="54">
                  <c:v>1.0199999999999791</c:v>
                </c:pt>
                <c:pt idx="55">
                  <c:v>0.87000000000000555</c:v>
                </c:pt>
                <c:pt idx="56">
                  <c:v>0.65999999999996861</c:v>
                </c:pt>
                <c:pt idx="57">
                  <c:v>-14.909999999999988</c:v>
                </c:pt>
                <c:pt idx="58">
                  <c:v>3.6399999999999864</c:v>
                </c:pt>
                <c:pt idx="59">
                  <c:v>1.3899999999999841</c:v>
                </c:pt>
                <c:pt idx="60">
                  <c:v>1.5399999999999612</c:v>
                </c:pt>
                <c:pt idx="61">
                  <c:v>1.8799999999999932</c:v>
                </c:pt>
                <c:pt idx="62">
                  <c:v>1.809999999999943</c:v>
                </c:pt>
                <c:pt idx="63">
                  <c:v>-0.37000000000000488</c:v>
                </c:pt>
                <c:pt idx="64">
                  <c:v>1.1799999999999498</c:v>
                </c:pt>
                <c:pt idx="65">
                  <c:v>-4.9999999999954532E-2</c:v>
                </c:pt>
                <c:pt idx="66">
                  <c:v>-0.92999999999994998</c:v>
                </c:pt>
                <c:pt idx="67">
                  <c:v>-2.17999999999995</c:v>
                </c:pt>
                <c:pt idx="68">
                  <c:v>2.9999999999972715E-2</c:v>
                </c:pt>
                <c:pt idx="69">
                  <c:v>1.5900000000000321</c:v>
                </c:pt>
                <c:pt idx="70">
                  <c:v>1.4099999999999642</c:v>
                </c:pt>
                <c:pt idx="71">
                  <c:v>2.0499999999999545</c:v>
                </c:pt>
                <c:pt idx="72">
                  <c:v>1.1900000000000561</c:v>
                </c:pt>
                <c:pt idx="73">
                  <c:v>2.7000000000000455</c:v>
                </c:pt>
                <c:pt idx="74">
                  <c:v>2.1200000000000045</c:v>
                </c:pt>
                <c:pt idx="75">
                  <c:v>2.25</c:v>
                </c:pt>
                <c:pt idx="76">
                  <c:v>-5.9999999999945625E-2</c:v>
                </c:pt>
                <c:pt idx="77">
                  <c:v>2.7699999999999818</c:v>
                </c:pt>
                <c:pt idx="78">
                  <c:v>2</c:v>
                </c:pt>
                <c:pt idx="79">
                  <c:v>1.9700000000000282</c:v>
                </c:pt>
                <c:pt idx="80">
                  <c:v>2.2100000000000382</c:v>
                </c:pt>
                <c:pt idx="81">
                  <c:v>-2.1599999999999677</c:v>
                </c:pt>
                <c:pt idx="82">
                  <c:v>-1.0900000000000321</c:v>
                </c:pt>
                <c:pt idx="83">
                  <c:v>4.07000000000005</c:v>
                </c:pt>
                <c:pt idx="84">
                  <c:v>-7.6399999999999864</c:v>
                </c:pt>
                <c:pt idx="85">
                  <c:v>-2.9800000000000182</c:v>
                </c:pt>
                <c:pt idx="86">
                  <c:v>-0.12999999999999576</c:v>
                </c:pt>
                <c:pt idx="87">
                  <c:v>-3.3700000000000037</c:v>
                </c:pt>
                <c:pt idx="88">
                  <c:v>-2.7400000000000091</c:v>
                </c:pt>
                <c:pt idx="89">
                  <c:v>-3.6000000000000232</c:v>
                </c:pt>
                <c:pt idx="90">
                  <c:v>-3.17999999999995</c:v>
                </c:pt>
                <c:pt idx="91">
                  <c:v>-3.07000000000005</c:v>
                </c:pt>
                <c:pt idx="92">
                  <c:v>-2.3700000000000037</c:v>
                </c:pt>
                <c:pt idx="93">
                  <c:v>-1.25</c:v>
                </c:pt>
                <c:pt idx="94">
                  <c:v>-2.4900000000000087</c:v>
                </c:pt>
                <c:pt idx="95">
                  <c:v>-2.7300000000000182</c:v>
                </c:pt>
                <c:pt idx="96">
                  <c:v>-9.0599999999999721</c:v>
                </c:pt>
                <c:pt idx="97">
                  <c:v>0.62000000000000555</c:v>
                </c:pt>
                <c:pt idx="98">
                  <c:v>2.3500000000000227</c:v>
                </c:pt>
                <c:pt idx="99">
                  <c:v>2.32000000000005</c:v>
                </c:pt>
                <c:pt idx="100">
                  <c:v>3.1599999999999677</c:v>
                </c:pt>
                <c:pt idx="101">
                  <c:v>-13.720000000000018</c:v>
                </c:pt>
                <c:pt idx="102">
                  <c:v>2.0299999999999732</c:v>
                </c:pt>
                <c:pt idx="103">
                  <c:v>1.7899999999999627</c:v>
                </c:pt>
                <c:pt idx="104">
                  <c:v>0.83000000000004093</c:v>
                </c:pt>
                <c:pt idx="105">
                  <c:v>0.34000000000003211</c:v>
                </c:pt>
                <c:pt idx="106">
                  <c:v>2.7699999999999818</c:v>
                </c:pt>
                <c:pt idx="107">
                  <c:v>2.8099999999999437</c:v>
                </c:pt>
                <c:pt idx="108">
                  <c:v>1.9400000000000555</c:v>
                </c:pt>
                <c:pt idx="109">
                  <c:v>2.7699999999999818</c:v>
                </c:pt>
                <c:pt idx="110">
                  <c:v>-1.3899999999999841</c:v>
                </c:pt>
                <c:pt idx="111">
                  <c:v>-3.1100000000000136</c:v>
                </c:pt>
                <c:pt idx="112">
                  <c:v>-0.39999999999997876</c:v>
                </c:pt>
                <c:pt idx="113">
                  <c:v>2.67999999999995</c:v>
                </c:pt>
                <c:pt idx="114">
                  <c:v>0.88999999999998713</c:v>
                </c:pt>
                <c:pt idx="115">
                  <c:v>2.6900000000000546</c:v>
                </c:pt>
                <c:pt idx="116">
                  <c:v>0.76999999999998303</c:v>
                </c:pt>
                <c:pt idx="117">
                  <c:v>1.2000000000000455</c:v>
                </c:pt>
                <c:pt idx="118">
                  <c:v>0.49000000000000932</c:v>
                </c:pt>
                <c:pt idx="119">
                  <c:v>2.32000000000005</c:v>
                </c:pt>
                <c:pt idx="120">
                  <c:v>1.7899999999999627</c:v>
                </c:pt>
                <c:pt idx="121">
                  <c:v>1.0800000000000409</c:v>
                </c:pt>
                <c:pt idx="122">
                  <c:v>1.7300000000000193</c:v>
                </c:pt>
                <c:pt idx="123">
                  <c:v>1.0499999999999516</c:v>
                </c:pt>
                <c:pt idx="124">
                  <c:v>-4.4099999999999762</c:v>
                </c:pt>
                <c:pt idx="125">
                  <c:v>-6.1399999999999864</c:v>
                </c:pt>
                <c:pt idx="126">
                  <c:v>0.89999999999997804</c:v>
                </c:pt>
                <c:pt idx="127">
                  <c:v>-0.80999999999994543</c:v>
                </c:pt>
                <c:pt idx="128">
                  <c:v>0.17999999999995028</c:v>
                </c:pt>
                <c:pt idx="129">
                  <c:v>-1.5299999999999696</c:v>
                </c:pt>
                <c:pt idx="130">
                  <c:v>1.9500000000000461</c:v>
                </c:pt>
                <c:pt idx="131">
                  <c:v>1.799999999999953</c:v>
                </c:pt>
                <c:pt idx="132">
                  <c:v>2.5</c:v>
                </c:pt>
                <c:pt idx="133">
                  <c:v>1.5800000000000409</c:v>
                </c:pt>
                <c:pt idx="134">
                  <c:v>3.4500000000000437</c:v>
                </c:pt>
                <c:pt idx="135">
                  <c:v>-3.1399999999999864</c:v>
                </c:pt>
                <c:pt idx="136">
                  <c:v>-0.6399999999999878</c:v>
                </c:pt>
                <c:pt idx="137">
                  <c:v>0.77999999999997316</c:v>
                </c:pt>
                <c:pt idx="138">
                  <c:v>0.89999999999997804</c:v>
                </c:pt>
                <c:pt idx="139">
                  <c:v>-0.16999999999995941</c:v>
                </c:pt>
                <c:pt idx="140">
                  <c:v>0.61000000000001364</c:v>
                </c:pt>
                <c:pt idx="141">
                  <c:v>2.3700000000000037</c:v>
                </c:pt>
                <c:pt idx="142">
                  <c:v>1.309999999999943</c:v>
                </c:pt>
                <c:pt idx="143">
                  <c:v>0.35000000000002285</c:v>
                </c:pt>
                <c:pt idx="144">
                  <c:v>1.9500000000000461</c:v>
                </c:pt>
                <c:pt idx="145">
                  <c:v>3.1100000000000136</c:v>
                </c:pt>
                <c:pt idx="146">
                  <c:v>4.6699999999999555</c:v>
                </c:pt>
                <c:pt idx="147">
                  <c:v>3.5900000000000318</c:v>
                </c:pt>
                <c:pt idx="148">
                  <c:v>2.4400000000000546</c:v>
                </c:pt>
                <c:pt idx="149">
                  <c:v>3.3500000000000227</c:v>
                </c:pt>
                <c:pt idx="150">
                  <c:v>3.3300000000000387</c:v>
                </c:pt>
                <c:pt idx="151">
                  <c:v>3.5499999999999545</c:v>
                </c:pt>
                <c:pt idx="152">
                  <c:v>3.4400000000000546</c:v>
                </c:pt>
                <c:pt idx="153">
                  <c:v>3.1699999999999591</c:v>
                </c:pt>
                <c:pt idx="154">
                  <c:v>1.5499999999999516</c:v>
                </c:pt>
                <c:pt idx="155">
                  <c:v>2.8799999999999937</c:v>
                </c:pt>
                <c:pt idx="156">
                  <c:v>2.6200000000000045</c:v>
                </c:pt>
                <c:pt idx="157">
                  <c:v>2.6100000000000136</c:v>
                </c:pt>
                <c:pt idx="158">
                  <c:v>-0.37999999999999656</c:v>
                </c:pt>
                <c:pt idx="159">
                  <c:v>-2.82000000000005</c:v>
                </c:pt>
                <c:pt idx="160">
                  <c:v>-3.5399999999999627</c:v>
                </c:pt>
                <c:pt idx="161">
                  <c:v>-3.4400000000000546</c:v>
                </c:pt>
                <c:pt idx="162">
                  <c:v>-3.8099999999999437</c:v>
                </c:pt>
                <c:pt idx="163">
                  <c:v>-3.7000000000000455</c:v>
                </c:pt>
                <c:pt idx="164">
                  <c:v>-3.5599999999999437</c:v>
                </c:pt>
                <c:pt idx="165">
                  <c:v>-4.6599999999999682</c:v>
                </c:pt>
                <c:pt idx="166">
                  <c:v>-3.8999999999999773</c:v>
                </c:pt>
                <c:pt idx="167">
                  <c:v>-7.0000000000050022E-2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427288"/>
        <c:axId val="498251968"/>
      </c:lineChart>
      <c:lineChart>
        <c:grouping val="standard"/>
        <c:varyColors val="0"/>
        <c:ser>
          <c:idx val="3"/>
          <c:order val="1"/>
          <c:tx>
            <c:v>Q пит</c:v>
          </c:tx>
          <c:spPr>
            <a:ln w="3175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val>
            <c:numRef>
              <c:f>'Блок 1 КТЭП'!$I$4:$I$171</c:f>
              <c:numCache>
                <c:formatCode>General</c:formatCode>
                <c:ptCount val="168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997.8</c:v>
                </c:pt>
                <c:pt idx="6">
                  <c:v>991.4</c:v>
                </c:pt>
                <c:pt idx="7">
                  <c:v>1000</c:v>
                </c:pt>
                <c:pt idx="8">
                  <c:v>1000</c:v>
                </c:pt>
                <c:pt idx="9">
                  <c:v>859.7</c:v>
                </c:pt>
                <c:pt idx="10">
                  <c:v>859.1</c:v>
                </c:pt>
                <c:pt idx="11">
                  <c:v>995.2</c:v>
                </c:pt>
                <c:pt idx="12">
                  <c:v>994.3</c:v>
                </c:pt>
                <c:pt idx="13">
                  <c:v>986.7</c:v>
                </c:pt>
                <c:pt idx="14">
                  <c:v>988.1</c:v>
                </c:pt>
                <c:pt idx="15">
                  <c:v>869.4</c:v>
                </c:pt>
                <c:pt idx="16">
                  <c:v>870.8</c:v>
                </c:pt>
                <c:pt idx="17">
                  <c:v>867.7</c:v>
                </c:pt>
                <c:pt idx="18">
                  <c:v>877</c:v>
                </c:pt>
                <c:pt idx="19">
                  <c:v>879</c:v>
                </c:pt>
                <c:pt idx="20">
                  <c:v>875.9</c:v>
                </c:pt>
                <c:pt idx="21">
                  <c:v>869.6</c:v>
                </c:pt>
                <c:pt idx="22">
                  <c:v>864.1</c:v>
                </c:pt>
                <c:pt idx="23">
                  <c:v>1000</c:v>
                </c:pt>
                <c:pt idx="24">
                  <c:v>1000</c:v>
                </c:pt>
                <c:pt idx="25">
                  <c:v>1000</c:v>
                </c:pt>
                <c:pt idx="26">
                  <c:v>995.8</c:v>
                </c:pt>
                <c:pt idx="27">
                  <c:v>985.7</c:v>
                </c:pt>
                <c:pt idx="28">
                  <c:v>983.3</c:v>
                </c:pt>
                <c:pt idx="29">
                  <c:v>989.1</c:v>
                </c:pt>
                <c:pt idx="30">
                  <c:v>1000</c:v>
                </c:pt>
                <c:pt idx="31">
                  <c:v>994.1</c:v>
                </c:pt>
                <c:pt idx="32">
                  <c:v>995.8</c:v>
                </c:pt>
                <c:pt idx="33">
                  <c:v>859</c:v>
                </c:pt>
                <c:pt idx="34">
                  <c:v>986.5</c:v>
                </c:pt>
                <c:pt idx="35">
                  <c:v>995.8</c:v>
                </c:pt>
                <c:pt idx="36">
                  <c:v>995</c:v>
                </c:pt>
                <c:pt idx="37">
                  <c:v>995.8</c:v>
                </c:pt>
                <c:pt idx="38">
                  <c:v>997</c:v>
                </c:pt>
                <c:pt idx="39">
                  <c:v>867</c:v>
                </c:pt>
                <c:pt idx="40">
                  <c:v>862.4</c:v>
                </c:pt>
                <c:pt idx="41">
                  <c:v>868.9</c:v>
                </c:pt>
                <c:pt idx="42">
                  <c:v>863.5</c:v>
                </c:pt>
                <c:pt idx="43">
                  <c:v>871.4</c:v>
                </c:pt>
                <c:pt idx="44">
                  <c:v>868.9</c:v>
                </c:pt>
                <c:pt idx="45">
                  <c:v>864.1</c:v>
                </c:pt>
                <c:pt idx="46">
                  <c:v>868.7</c:v>
                </c:pt>
                <c:pt idx="47">
                  <c:v>987.7</c:v>
                </c:pt>
                <c:pt idx="48">
                  <c:v>995.8</c:v>
                </c:pt>
                <c:pt idx="49">
                  <c:v>996.4</c:v>
                </c:pt>
                <c:pt idx="50">
                  <c:v>991.5</c:v>
                </c:pt>
                <c:pt idx="51">
                  <c:v>994.2</c:v>
                </c:pt>
                <c:pt idx="52">
                  <c:v>990.3</c:v>
                </c:pt>
                <c:pt idx="53">
                  <c:v>993.2</c:v>
                </c:pt>
                <c:pt idx="54">
                  <c:v>976</c:v>
                </c:pt>
                <c:pt idx="55">
                  <c:v>977.1</c:v>
                </c:pt>
                <c:pt idx="56">
                  <c:v>986.7</c:v>
                </c:pt>
                <c:pt idx="57">
                  <c:v>850.5</c:v>
                </c:pt>
                <c:pt idx="58">
                  <c:v>974.8</c:v>
                </c:pt>
                <c:pt idx="59">
                  <c:v>982.5</c:v>
                </c:pt>
                <c:pt idx="60">
                  <c:v>967.3</c:v>
                </c:pt>
                <c:pt idx="61">
                  <c:v>966.5</c:v>
                </c:pt>
                <c:pt idx="62">
                  <c:v>968.5</c:v>
                </c:pt>
                <c:pt idx="63">
                  <c:v>833</c:v>
                </c:pt>
                <c:pt idx="64">
                  <c:v>843.4</c:v>
                </c:pt>
                <c:pt idx="65">
                  <c:v>839.9</c:v>
                </c:pt>
                <c:pt idx="66">
                  <c:v>842.9</c:v>
                </c:pt>
                <c:pt idx="67">
                  <c:v>840.4</c:v>
                </c:pt>
                <c:pt idx="68">
                  <c:v>838.2</c:v>
                </c:pt>
                <c:pt idx="69">
                  <c:v>845.9</c:v>
                </c:pt>
                <c:pt idx="70">
                  <c:v>839.9</c:v>
                </c:pt>
                <c:pt idx="71">
                  <c:v>963.3</c:v>
                </c:pt>
                <c:pt idx="72">
                  <c:v>959.2</c:v>
                </c:pt>
                <c:pt idx="73">
                  <c:v>962.5</c:v>
                </c:pt>
                <c:pt idx="74">
                  <c:v>955.1</c:v>
                </c:pt>
                <c:pt idx="75">
                  <c:v>962.9</c:v>
                </c:pt>
                <c:pt idx="76">
                  <c:v>949.6</c:v>
                </c:pt>
                <c:pt idx="77">
                  <c:v>956.4</c:v>
                </c:pt>
                <c:pt idx="78">
                  <c:v>954.8</c:v>
                </c:pt>
                <c:pt idx="79">
                  <c:v>946.6</c:v>
                </c:pt>
                <c:pt idx="80">
                  <c:v>959.8</c:v>
                </c:pt>
                <c:pt idx="81">
                  <c:v>882.4</c:v>
                </c:pt>
                <c:pt idx="82">
                  <c:v>897.3</c:v>
                </c:pt>
                <c:pt idx="83">
                  <c:v>956.6</c:v>
                </c:pt>
                <c:pt idx="84">
                  <c:v>879.9</c:v>
                </c:pt>
                <c:pt idx="85">
                  <c:v>894.5</c:v>
                </c:pt>
                <c:pt idx="86">
                  <c:v>895.7</c:v>
                </c:pt>
                <c:pt idx="87">
                  <c:v>897.2</c:v>
                </c:pt>
                <c:pt idx="88">
                  <c:v>899.6</c:v>
                </c:pt>
                <c:pt idx="89">
                  <c:v>909.6</c:v>
                </c:pt>
                <c:pt idx="90">
                  <c:v>902.8</c:v>
                </c:pt>
                <c:pt idx="91">
                  <c:v>904.1</c:v>
                </c:pt>
                <c:pt idx="92">
                  <c:v>905.3</c:v>
                </c:pt>
                <c:pt idx="93">
                  <c:v>909.1</c:v>
                </c:pt>
                <c:pt idx="94">
                  <c:v>901.6</c:v>
                </c:pt>
                <c:pt idx="95">
                  <c:v>896.9</c:v>
                </c:pt>
                <c:pt idx="96">
                  <c:v>907.8</c:v>
                </c:pt>
                <c:pt idx="97">
                  <c:v>965.8</c:v>
                </c:pt>
                <c:pt idx="98">
                  <c:v>960.3</c:v>
                </c:pt>
                <c:pt idx="99">
                  <c:v>967.9</c:v>
                </c:pt>
                <c:pt idx="100">
                  <c:v>965.6</c:v>
                </c:pt>
                <c:pt idx="101">
                  <c:v>848.6</c:v>
                </c:pt>
                <c:pt idx="102">
                  <c:v>963.6</c:v>
                </c:pt>
                <c:pt idx="103">
                  <c:v>960.3</c:v>
                </c:pt>
                <c:pt idx="104">
                  <c:v>973.4</c:v>
                </c:pt>
                <c:pt idx="105">
                  <c:v>969.3</c:v>
                </c:pt>
                <c:pt idx="106">
                  <c:v>954</c:v>
                </c:pt>
                <c:pt idx="107">
                  <c:v>958.8</c:v>
                </c:pt>
                <c:pt idx="108">
                  <c:v>973.2</c:v>
                </c:pt>
                <c:pt idx="109">
                  <c:v>954</c:v>
                </c:pt>
                <c:pt idx="110">
                  <c:v>916.9</c:v>
                </c:pt>
                <c:pt idx="111">
                  <c:v>909.1</c:v>
                </c:pt>
                <c:pt idx="112">
                  <c:v>903</c:v>
                </c:pt>
                <c:pt idx="113">
                  <c:v>921.6</c:v>
                </c:pt>
                <c:pt idx="114">
                  <c:v>913.3</c:v>
                </c:pt>
                <c:pt idx="115">
                  <c:v>933.5</c:v>
                </c:pt>
                <c:pt idx="116">
                  <c:v>925.4</c:v>
                </c:pt>
                <c:pt idx="117">
                  <c:v>913.2</c:v>
                </c:pt>
                <c:pt idx="118">
                  <c:v>926.9</c:v>
                </c:pt>
                <c:pt idx="119">
                  <c:v>921.5</c:v>
                </c:pt>
                <c:pt idx="120">
                  <c:v>920.5</c:v>
                </c:pt>
                <c:pt idx="121">
                  <c:v>976.1</c:v>
                </c:pt>
                <c:pt idx="122">
                  <c:v>978.4</c:v>
                </c:pt>
                <c:pt idx="123">
                  <c:v>973</c:v>
                </c:pt>
                <c:pt idx="124">
                  <c:v>977.8</c:v>
                </c:pt>
                <c:pt idx="125">
                  <c:v>983.2</c:v>
                </c:pt>
                <c:pt idx="126">
                  <c:v>894.9</c:v>
                </c:pt>
                <c:pt idx="127">
                  <c:v>911.2</c:v>
                </c:pt>
                <c:pt idx="128">
                  <c:v>915.9</c:v>
                </c:pt>
                <c:pt idx="129">
                  <c:v>916.3</c:v>
                </c:pt>
                <c:pt idx="130">
                  <c:v>975.6</c:v>
                </c:pt>
                <c:pt idx="131">
                  <c:v>979.3</c:v>
                </c:pt>
                <c:pt idx="132">
                  <c:v>971.4</c:v>
                </c:pt>
                <c:pt idx="133">
                  <c:v>987.3</c:v>
                </c:pt>
                <c:pt idx="134">
                  <c:v>979.7</c:v>
                </c:pt>
                <c:pt idx="135">
                  <c:v>912.9</c:v>
                </c:pt>
                <c:pt idx="136">
                  <c:v>913.8</c:v>
                </c:pt>
                <c:pt idx="137">
                  <c:v>919.2</c:v>
                </c:pt>
                <c:pt idx="138">
                  <c:v>921.7</c:v>
                </c:pt>
                <c:pt idx="139">
                  <c:v>929.6</c:v>
                </c:pt>
                <c:pt idx="140">
                  <c:v>920.2</c:v>
                </c:pt>
                <c:pt idx="141">
                  <c:v>922.3</c:v>
                </c:pt>
                <c:pt idx="142">
                  <c:v>981.7</c:v>
                </c:pt>
                <c:pt idx="143">
                  <c:v>980.1</c:v>
                </c:pt>
                <c:pt idx="144">
                  <c:v>998</c:v>
                </c:pt>
                <c:pt idx="145">
                  <c:v>990.5</c:v>
                </c:pt>
                <c:pt idx="146">
                  <c:v>992.1</c:v>
                </c:pt>
                <c:pt idx="147">
                  <c:v>996.3</c:v>
                </c:pt>
                <c:pt idx="148">
                  <c:v>998</c:v>
                </c:pt>
                <c:pt idx="149">
                  <c:v>977</c:v>
                </c:pt>
                <c:pt idx="150">
                  <c:v>976.7</c:v>
                </c:pt>
                <c:pt idx="151">
                  <c:v>986.6</c:v>
                </c:pt>
                <c:pt idx="152">
                  <c:v>980.6</c:v>
                </c:pt>
                <c:pt idx="153">
                  <c:v>996.1</c:v>
                </c:pt>
                <c:pt idx="154">
                  <c:v>993.3</c:v>
                </c:pt>
                <c:pt idx="155">
                  <c:v>981.5</c:v>
                </c:pt>
                <c:pt idx="156">
                  <c:v>983.3</c:v>
                </c:pt>
                <c:pt idx="157">
                  <c:v>985.1</c:v>
                </c:pt>
                <c:pt idx="158">
                  <c:v>904.8</c:v>
                </c:pt>
                <c:pt idx="159">
                  <c:v>922.8</c:v>
                </c:pt>
                <c:pt idx="160">
                  <c:v>924.5</c:v>
                </c:pt>
                <c:pt idx="161">
                  <c:v>919.5</c:v>
                </c:pt>
                <c:pt idx="162">
                  <c:v>922.2</c:v>
                </c:pt>
                <c:pt idx="163">
                  <c:v>936.7</c:v>
                </c:pt>
                <c:pt idx="164">
                  <c:v>922.2</c:v>
                </c:pt>
                <c:pt idx="165">
                  <c:v>919.2</c:v>
                </c:pt>
                <c:pt idx="166">
                  <c:v>920.1</c:v>
                </c:pt>
                <c:pt idx="167">
                  <c:v>984.3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252360"/>
        <c:axId val="498250008"/>
      </c:lineChart>
      <c:catAx>
        <c:axId val="498427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8251968"/>
        <c:crosses val="autoZero"/>
        <c:auto val="1"/>
        <c:lblAlgn val="ctr"/>
        <c:lblOffset val="300"/>
        <c:noMultiLvlLbl val="0"/>
      </c:catAx>
      <c:valAx>
        <c:axId val="498251968"/>
        <c:scaling>
          <c:orientation val="minMax"/>
          <c:max val="15"/>
          <c:min val="-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8427288"/>
        <c:crosses val="autoZero"/>
        <c:crossBetween val="between"/>
      </c:valAx>
      <c:catAx>
        <c:axId val="498252360"/>
        <c:scaling>
          <c:orientation val="minMax"/>
        </c:scaling>
        <c:delete val="1"/>
        <c:axPos val="b"/>
        <c:majorTickMark val="out"/>
        <c:minorTickMark val="none"/>
        <c:tickLblPos val="none"/>
        <c:crossAx val="498250008"/>
        <c:crosses val="autoZero"/>
        <c:auto val="1"/>
        <c:lblAlgn val="ctr"/>
        <c:lblOffset val="100"/>
        <c:noMultiLvlLbl val="0"/>
      </c:catAx>
      <c:valAx>
        <c:axId val="498250008"/>
        <c:scaling>
          <c:orientation val="minMax"/>
          <c:max val="1000"/>
          <c:min val="-25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98252360"/>
        <c:crosses val="max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ysClr val="window" lastClr="FFFFFF"/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26.06.18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7856-9170-C642-98B0-85246FD9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2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3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417111F3-19CC-A94E-B0FD-1989B44291B9}" type="datetime1">
              <a:rPr lang="ru-RU" smtClean="0"/>
              <a:t>26.06.18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74EEDE86-207E-BA4C-83D4-5CE763B6EBC8}" type="datetime1">
              <a:rPr lang="ru-RU" smtClean="0"/>
              <a:t>26.06.18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A01A9D32-9F01-6440-A725-541402382076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6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7FBE-727B-D24A-B2F7-F1C6B17C32AD}" type="datetime1">
              <a:rPr lang="ru-RU" smtClean="0"/>
              <a:t>26.06.18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8EF89B46-E882-AD4D-B512-49726B71C43E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A4-D85B-7842-96D8-59D9CC4B44DF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62" r:id="rId5"/>
    <p:sldLayoutId id="2147483676" r:id="rId6"/>
    <p:sldLayoutId id="2147483667" r:id="rId7"/>
    <p:sldLayoutId id="2147483672" r:id="rId8"/>
    <p:sldLayoutId id="2147483678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Информационные технологии для автоматизации работы энергетических предприятий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C8D3-E9FB-D345-82B3-0787ACCF83AE}" type="datetime1">
              <a:rPr lang="ru-RU" smtClean="0"/>
              <a:t>26.06.18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Расчет топливных </a:t>
            </a:r>
            <a:r>
              <a:rPr lang="ru-RU" dirty="0" smtClean="0"/>
              <a:t>приростов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" y="5242668"/>
            <a:ext cx="79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defRPr/>
            </a:pP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При увеличении </a:t>
            </a:r>
            <a:r>
              <a:rPr lang="ru-RU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мощности</a:t>
            </a: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 на 10 МВт, расход топлива увеличился на 2,88 тут/ч</a:t>
            </a:r>
          </a:p>
        </p:txBody>
      </p:sp>
      <p:pic>
        <p:nvPicPr>
          <p:cNvPr id="13" name="Рисунок 12" descr="бр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55" y="1302553"/>
            <a:ext cx="8034532" cy="31937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407" y="4398897"/>
            <a:ext cx="6031238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Правобережная ТЭЦ-5 ПАО «ТГК-1», Т-180/210-130</a:t>
            </a:r>
          </a:p>
        </p:txBody>
      </p:sp>
    </p:spTree>
    <p:extLst>
      <p:ext uri="{BB962C8B-B14F-4D97-AF65-F5344CB8AC3E}">
        <p14:creationId xmlns:p14="http://schemas.microsoft.com/office/powerpoint/2010/main" val="337180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5A578D4-1831-7C47-82C5-0CF67910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Расчет технологического </a:t>
            </a:r>
            <a:r>
              <a:rPr lang="ru-RU" dirty="0" smtClean="0"/>
              <a:t>минимума</a:t>
            </a:r>
            <a:endParaRPr lang="ru-RU" dirty="0"/>
          </a:p>
        </p:txBody>
      </p:sp>
      <p:pic>
        <p:nvPicPr>
          <p:cNvPr id="18" name="Рисунок 17" descr="Тех_ми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33" y="2611217"/>
            <a:ext cx="7836521" cy="3240360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14850" y="795335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T Sans"/>
                <a:ea typeface="Calibri" pitchFamily="34" charset="0"/>
                <a:cs typeface="Arial" pitchFamily="34" charset="0"/>
              </a:rPr>
              <a:t>Виды: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T Sans"/>
                <a:ea typeface="Calibri" pitchFamily="34" charset="0"/>
                <a:cs typeface="Arial" pitchFamily="34" charset="0"/>
              </a:rPr>
              <a:t>определение значения минимальной электрической нагрузки отдельных  турбоагрегатов и ТЭС в целом при заданном отпуске тепла для заданного состава оборудования;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T Sans"/>
                <a:ea typeface="Calibri" pitchFamily="34" charset="0"/>
                <a:cs typeface="Arial" pitchFamily="34" charset="0"/>
              </a:rPr>
              <a:t>-определение оптимального состава работающего оборудования при заданном отпуске тепла от ТЭС по критерию минимизации выработки суммарной электрической энергии.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T Sans"/>
                <a:cs typeface="Arial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3153" y="584610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Расчет технологического минимума, турбина Т-100 </a:t>
            </a:r>
          </a:p>
        </p:txBody>
      </p:sp>
    </p:spTree>
    <p:extLst>
      <p:ext uri="{BB962C8B-B14F-4D97-AF65-F5344CB8AC3E}">
        <p14:creationId xmlns:p14="http://schemas.microsoft.com/office/powerpoint/2010/main" val="245951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Отчетные </a:t>
            </a:r>
            <a:r>
              <a:rPr lang="ru-RU" dirty="0" smtClean="0"/>
              <a:t>формы</a:t>
            </a:r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386148"/>
              </p:ext>
            </p:extLst>
          </p:nvPr>
        </p:nvGraphicFramePr>
        <p:xfrm>
          <a:off x="285720" y="3907168"/>
          <a:ext cx="864399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953675"/>
              </p:ext>
            </p:extLst>
          </p:nvPr>
        </p:nvGraphicFramePr>
        <p:xfrm>
          <a:off x="285720" y="1556792"/>
          <a:ext cx="8643998" cy="218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1560" y="899030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Автоматизированный расчет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Отправка необходимых отчетных форм за заданный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период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96515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CBDDB07-5565-0245-8399-08006554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Используемые средства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55" y="950573"/>
            <a:ext cx="8143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Математическое моделирование:  в САПР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United Cycle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, с помощью НТХ, с помощью эксплуатационной документации…   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PT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312" y="5686509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Расчетная схема математической модели Южной ТЭЦ-22(первая очередь)</a:t>
            </a:r>
          </a:p>
        </p:txBody>
      </p:sp>
      <p:pic>
        <p:nvPicPr>
          <p:cNvPr id="21" name="Рисунок 20" descr="сл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2456" y="1700808"/>
            <a:ext cx="5032568" cy="38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95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90414"/>
              </p:ext>
            </p:extLst>
          </p:nvPr>
        </p:nvGraphicFramePr>
        <p:xfrm>
          <a:off x="860728" y="1855384"/>
          <a:ext cx="7560840" cy="314171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560840"/>
              </a:tblGrid>
              <a:tr h="90560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600" b="0" dirty="0" smtClean="0">
                          <a:latin typeface="PT Sans"/>
                          <a:cs typeface="Arial" pitchFamily="34" charset="0"/>
                        </a:rPr>
                        <a:t>Контроль и повышение эффективности процесса производства и транспортировки  теплоты и электрической энергии.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/>
                </a:tc>
              </a:tr>
              <a:tr h="111805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PT Sans"/>
                          <a:cs typeface="Arial" pitchFamily="34" charset="0"/>
                        </a:rPr>
                        <a:t>2.   Автоматизация процесса обеспечения сбытовой деятельности генерирующих предприятий на оптовом и розничном рынках электроэнергии и мощности.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/>
                </a:tc>
              </a:tr>
              <a:tr h="111805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PT Sans"/>
                          <a:cs typeface="Arial" pitchFamily="34" charset="0"/>
                        </a:rPr>
                        <a:t>3.   Автоматизация процесса учета, планирования и управления материальными ресурсами в крупных энергетических компаниях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Заголовок 2"/>
          <p:cNvSpPr txBox="1">
            <a:spLocks/>
          </p:cNvSpPr>
          <p:nvPr/>
        </p:nvSpPr>
        <p:spPr>
          <a:xfrm>
            <a:off x="1671437" y="0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dirty="0"/>
              <a:t>Задачи, решаемые ИС</a:t>
            </a:r>
          </a:p>
        </p:txBody>
      </p:sp>
    </p:spTree>
    <p:extLst>
      <p:ext uri="{BB962C8B-B14F-4D97-AF65-F5344CB8AC3E}">
        <p14:creationId xmlns:p14="http://schemas.microsoft.com/office/powerpoint/2010/main" val="139929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97480" y="0"/>
            <a:ext cx="6750131" cy="577942"/>
          </a:xfrm>
        </p:spPr>
        <p:txBody>
          <a:bodyPr>
            <a:normAutofit/>
          </a:bodyPr>
          <a:lstStyle/>
          <a:p>
            <a:r>
              <a:rPr lang="ru-RU" dirty="0"/>
              <a:t>Задачи, решаемые </a:t>
            </a:r>
            <a:r>
              <a:rPr lang="ru-RU" dirty="0" smtClean="0"/>
              <a:t>подсистемой</a:t>
            </a:r>
            <a:endParaRPr lang="ru-RU" dirty="0"/>
          </a:p>
        </p:txBody>
      </p:sp>
      <p:pic>
        <p:nvPicPr>
          <p:cNvPr id="40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33208"/>
            <a:ext cx="3851920" cy="2888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755407"/>
              </p:ext>
            </p:extLst>
          </p:nvPr>
        </p:nvGraphicFramePr>
        <p:xfrm>
          <a:off x="251520" y="1285136"/>
          <a:ext cx="4824536" cy="444297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24536"/>
              </a:tblGrid>
              <a:tr h="60067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Arial" pitchFamily="34" charset="0"/>
                        </a:rPr>
                        <a:t> Оптимизация режимов работы оборудования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PT Sans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37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Arial" pitchFamily="34" charset="0"/>
                        </a:rPr>
                        <a:t>2.   Мониторинг режимов работы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PT Sans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067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Arial" pitchFamily="34" charset="0"/>
                        </a:rPr>
                        <a:t>Контроль состояния оборудования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600" b="0" kern="1200" dirty="0">
                        <a:solidFill>
                          <a:schemeClr val="tx1"/>
                        </a:solidFill>
                        <a:latin typeface="PT Sans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37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Arial" pitchFamily="34" charset="0"/>
                        </a:rPr>
                        <a:t>4.   Прогнозирование 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PT Sans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37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Arial" pitchFamily="34" charset="0"/>
                        </a:rPr>
                        <a:t>5.   Расчет топливных приростов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PT Sans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3782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6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Arial" pitchFamily="34" charset="0"/>
                        </a:rPr>
                        <a:t>Расчет технологического минимума</a:t>
                      </a:r>
                    </a:p>
                  </a:txBody>
                  <a:tcPr anchor="ctr"/>
                </a:tc>
              </a:tr>
              <a:tr h="110650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PT Sans"/>
                          <a:ea typeface="+mn-ea"/>
                          <a:cs typeface="Arial" pitchFamily="34" charset="0"/>
                        </a:rPr>
                        <a:t>Сокращение потерь тепловой энергии и электропотребления на технологические процессы транспорта и распределения тепловой энергии…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26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5668" y="0"/>
            <a:ext cx="6750131" cy="577942"/>
          </a:xfrm>
        </p:spPr>
        <p:txBody>
          <a:bodyPr/>
          <a:lstStyle/>
          <a:p>
            <a:r>
              <a:rPr lang="ru-RU" dirty="0"/>
              <a:t>Оптимизация режимов работы</a:t>
            </a:r>
          </a:p>
        </p:txBody>
      </p:sp>
      <p:pic>
        <p:nvPicPr>
          <p:cNvPr id="14" name="Рисунок 13" descr="4й слайд 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239" y="2368773"/>
            <a:ext cx="6912768" cy="35447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140027" y="5893779"/>
            <a:ext cx="6707192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ea typeface="Calibri" pitchFamily="34" charset="0"/>
                <a:cs typeface="Arial" pitchFamily="34" charset="0"/>
              </a:rPr>
              <a:t>Южная ТЭЦ-22 (первая очередь), 3 энергоблока Т-250/300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67544" y="891832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T Sans"/>
                <a:ea typeface="Calibri" pitchFamily="34" charset="0"/>
                <a:cs typeface="Arial" pitchFamily="34" charset="0"/>
              </a:rPr>
              <a:t>Виды: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T Sans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T Sans"/>
                <a:ea typeface="Calibri" pitchFamily="34" charset="0"/>
                <a:cs typeface="Arial" pitchFamily="34" charset="0"/>
              </a:rPr>
              <a:t>оптимизация режимов работы ТЭЦ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T Sans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T Sans"/>
                <a:ea typeface="Calibri" pitchFamily="34" charset="0"/>
                <a:cs typeface="Arial" pitchFamily="34" charset="0"/>
              </a:rPr>
              <a:t>с заданным составом оборудования, оптимальный выбор генерирующего оборудования, оптимизация работы отдельного оборудования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T Sans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T Sans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Критерии:</a:t>
            </a:r>
            <a:r>
              <a:rPr lang="ru-RU" sz="1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 минимизация суммарного расхода топлива, максимизация маржинального дохода, повышение КПД и т.д..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PT San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2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481A89D-439A-C045-AF0D-40AB11A4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Мониторинг режимов</a:t>
            </a:r>
          </a:p>
        </p:txBody>
      </p:sp>
      <p:pic>
        <p:nvPicPr>
          <p:cNvPr id="38" name="Рисунок 37" descr="тфу.bmp"/>
          <p:cNvPicPr>
            <a:picLocks noChangeAspect="1"/>
          </p:cNvPicPr>
          <p:nvPr/>
        </p:nvPicPr>
        <p:blipFill>
          <a:blip r:embed="rId2" cstate="print"/>
          <a:srcRect t="2178" r="10606" b="48958"/>
          <a:stretch>
            <a:fillRect/>
          </a:stretch>
        </p:blipFill>
        <p:spPr>
          <a:xfrm>
            <a:off x="1115616" y="1108626"/>
            <a:ext cx="7029428" cy="415241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15616" y="5526375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Результаты расчета мониторинга на схеме ТФУ Правобережной ТЭЦ-5</a:t>
            </a:r>
          </a:p>
        </p:txBody>
      </p:sp>
    </p:spTree>
    <p:extLst>
      <p:ext uri="{BB962C8B-B14F-4D97-AF65-F5344CB8AC3E}">
        <p14:creationId xmlns:p14="http://schemas.microsoft.com/office/powerpoint/2010/main" val="196499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2BC9C47-605E-2F4E-A5B1-974A5D04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57" y="1"/>
            <a:ext cx="5078830" cy="577942"/>
          </a:xfrm>
        </p:spPr>
        <p:txBody>
          <a:bodyPr/>
          <a:lstStyle/>
          <a:p>
            <a:r>
              <a:rPr lang="ru-RU" dirty="0" smtClean="0"/>
              <a:t>Мониторинг. Задачи</a:t>
            </a:r>
            <a:endParaRPr lang="ru-RU" dirty="0"/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06125"/>
              </p:ext>
            </p:extLst>
          </p:nvPr>
        </p:nvGraphicFramePr>
        <p:xfrm>
          <a:off x="498384" y="1166540"/>
          <a:ext cx="8352928" cy="4675686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8352928"/>
              </a:tblGrid>
              <a:tr h="508734">
                <a:tc>
                  <a:txBody>
                    <a:bodyPr/>
                    <a:lstStyle/>
                    <a:p>
                      <a:pPr algn="l">
                        <a:buFont typeface="Symbol" pitchFamily="18" charset="2"/>
                        <a:buChar char="-"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T Sans"/>
                          <a:cs typeface="Arial" pitchFamily="34" charset="0"/>
                        </a:rPr>
                        <a:t> Сбор и хранение информации, поступающей из АСУТП, АСКУЭ, АСКУГ, АСКУТ и др. источников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/>
                </a:tc>
              </a:tr>
              <a:tr h="508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T Sans"/>
                          <a:cs typeface="Arial" pitchFamily="34" charset="0"/>
                        </a:rPr>
                        <a:t> Моделирование текущих и нормативных энергетических характеристик отдельных видов оборудования и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PT Sans"/>
                          <a:cs typeface="Arial" pitchFamily="34" charset="0"/>
                        </a:rPr>
                        <a:t>энергообъекта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T Sans"/>
                          <a:cs typeface="Arial" pitchFamily="34" charset="0"/>
                        </a:rPr>
                        <a:t> в целом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/>
                </a:tc>
              </a:tr>
              <a:tr h="296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T Sans"/>
                          <a:cs typeface="Arial" pitchFamily="34" charset="0"/>
                        </a:rPr>
                        <a:t> Расчет фактических и нормативных ТЭП в режиме реального времени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/>
                </a:tc>
              </a:tr>
              <a:tr h="294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T Sans"/>
                          <a:cs typeface="Arial" pitchFamily="34" charset="0"/>
                        </a:rPr>
                        <a:t> Контроль отклонений значений фактических ТЭП от нормативных (контрольных) 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/>
                </a:tc>
              </a:tr>
              <a:tr h="349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T Sans"/>
                          <a:cs typeface="Arial" pitchFamily="34" charset="0"/>
                        </a:rPr>
                        <a:t> Контроль эффективности режимов работы станции, оборудования, теплосетей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/>
                </a:tc>
              </a:tr>
              <a:tr h="344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T Sans"/>
                          <a:ea typeface="+mn-ea"/>
                          <a:cs typeface="Arial" pitchFamily="34" charset="0"/>
                        </a:rPr>
                        <a:t>Автоматическое оповещение при выходе контролируемых параметров за границы </a:t>
                      </a:r>
                      <a:r>
                        <a:rPr kumimoji="0" lang="ru-RU" sz="16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T Sans"/>
                          <a:ea typeface="+mn-ea"/>
                          <a:cs typeface="Arial" pitchFamily="34" charset="0"/>
                        </a:rPr>
                        <a:t>уставок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T Sans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508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PT Sans"/>
                          <a:ea typeface="+mn-ea"/>
                          <a:cs typeface="Arial" pitchFamily="34" charset="0"/>
                        </a:rPr>
                        <a:t>Анализ трендов комплексных параметров оценки технического состояния оборудования</a:t>
                      </a:r>
                      <a:endParaRPr kumimoji="0" lang="ru-RU" sz="16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T Sans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44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T Sans"/>
                          <a:cs typeface="Arial" pitchFamily="34" charset="0"/>
                        </a:rPr>
                        <a:t> Анализ динамики изменения фактических и нормативных ТЭП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/>
                </a:tc>
              </a:tr>
              <a:tr h="485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T Sans"/>
                          <a:cs typeface="Arial" pitchFamily="34" charset="0"/>
                        </a:rPr>
                        <a:t> Расчет фактических и нормативных ТЭП за произвольный отчетный период</a:t>
                      </a:r>
                      <a:endParaRPr kumimoji="0" lang="ru-RU" sz="16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PT Sans"/>
                        <a:cs typeface="Arial" pitchFamily="34" charset="0"/>
                      </a:endParaRPr>
                    </a:p>
                  </a:txBody>
                  <a:tcPr/>
                </a:tc>
              </a:tr>
              <a:tr h="150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T Sans"/>
                          <a:cs typeface="Arial" pitchFamily="34" charset="0"/>
                        </a:rPr>
                        <a:t> Формирование отчетной документации за любой период времени в соответствии с заданными списком и формами, а также в произвольной форме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02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Контроль режимов работы </a:t>
            </a:r>
            <a:r>
              <a:rPr lang="ru-RU" dirty="0" smtClean="0"/>
              <a:t>оборудования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105" t="3461" r="1665" b="3079"/>
          <a:stretch>
            <a:fillRect/>
          </a:stretch>
        </p:blipFill>
        <p:spPr bwMode="auto">
          <a:xfrm>
            <a:off x="1179080" y="1225107"/>
            <a:ext cx="691276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55360" y="5391304"/>
            <a:ext cx="6840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Удельный расход условного топлива на отпуск электроэнергии</a:t>
            </a:r>
          </a:p>
          <a:p>
            <a:pPr marL="342900" indent="-342900" algn="ctr"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Южная ТЭЦ-22 ПАО «ТГК-1»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PT Sans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179080" y="3379737"/>
            <a:ext cx="6912768" cy="1839781"/>
            <a:chOff x="1970504" y="4509119"/>
            <a:chExt cx="6408712" cy="1839781"/>
          </a:xfrm>
        </p:grpSpPr>
        <p:grpSp>
          <p:nvGrpSpPr>
            <p:cNvPr id="17" name="Группа 44"/>
            <p:cNvGrpSpPr/>
            <p:nvPr/>
          </p:nvGrpSpPr>
          <p:grpSpPr>
            <a:xfrm>
              <a:off x="1970504" y="4509119"/>
              <a:ext cx="6408712" cy="1839781"/>
              <a:chOff x="1970504" y="4509119"/>
              <a:chExt cx="6408712" cy="1839781"/>
            </a:xfrm>
          </p:grpSpPr>
          <p:grpSp>
            <p:nvGrpSpPr>
              <p:cNvPr id="22" name="Группа 12"/>
              <p:cNvGrpSpPr/>
              <p:nvPr/>
            </p:nvGrpSpPr>
            <p:grpSpPr>
              <a:xfrm>
                <a:off x="1970504" y="4509119"/>
                <a:ext cx="6408712" cy="1839781"/>
                <a:chOff x="533234" y="3768154"/>
                <a:chExt cx="8320191" cy="2286016"/>
              </a:xfrm>
              <a:noFill/>
              <a:effectLst/>
            </p:grpSpPr>
            <p:sp>
              <p:nvSpPr>
                <p:cNvPr id="25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7254875" y="4540250"/>
                  <a:ext cx="1493838" cy="3698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 smtClean="0"/>
                    <a:t>Q=18</a:t>
                  </a:r>
                  <a:r>
                    <a:rPr lang="ru-RU" dirty="0" smtClean="0"/>
                    <a:t>Гкал</a:t>
                  </a:r>
                  <a:endParaRPr lang="ru-RU" dirty="0"/>
                </a:p>
              </p:txBody>
            </p:sp>
            <p:pic>
              <p:nvPicPr>
                <p:cNvPr id="27" name="Рисунок 26" descr="1.bmp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688" t="12500" r="38780" b="55422"/>
                <a:stretch>
                  <a:fillRect/>
                </a:stretch>
              </p:blipFill>
              <p:spPr>
                <a:xfrm>
                  <a:off x="533234" y="3768154"/>
                  <a:ext cx="8320191" cy="2286016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8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25647" y="3857629"/>
                  <a:ext cx="2214578" cy="42990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29" name="Выноска 2 28"/>
                <p:cNvSpPr/>
                <p:nvPr/>
              </p:nvSpPr>
              <p:spPr>
                <a:xfrm>
                  <a:off x="1142976" y="5357826"/>
                  <a:ext cx="785818" cy="145156"/>
                </a:xfrm>
                <a:prstGeom prst="borderCallout2">
                  <a:avLst>
                    <a:gd name="adj1" fmla="val 32081"/>
                    <a:gd name="adj2" fmla="val 99305"/>
                    <a:gd name="adj3" fmla="val 25468"/>
                    <a:gd name="adj4" fmla="val 132034"/>
                    <a:gd name="adj5" fmla="val 225455"/>
                    <a:gd name="adj6" fmla="val 168057"/>
                  </a:avLst>
                </a:prstGeom>
                <a:grpFill/>
                <a:ln>
                  <a:noFill/>
                </a:ln>
                <a:scene3d>
                  <a:camera prst="obliqueTop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199588" y="4931309"/>
                  <a:ext cx="1176573" cy="325063"/>
                </a:xfrm>
                <a:prstGeom prst="rect">
                  <a:avLst/>
                </a:prstGeom>
                <a:solidFill>
                  <a:srgbClr val="778F67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bg1"/>
                      </a:solidFill>
                    </a:rPr>
                    <a:t>N=150</a:t>
                  </a:r>
                  <a:r>
                    <a:rPr lang="ru-RU" sz="1100" dirty="0" smtClean="0">
                      <a:solidFill>
                        <a:schemeClr val="bg1"/>
                      </a:solidFill>
                    </a:rPr>
                    <a:t>МВт</a:t>
                  </a:r>
                  <a:endParaRPr lang="ru-RU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Выноска 2 30"/>
                <p:cNvSpPr/>
                <p:nvPr/>
              </p:nvSpPr>
              <p:spPr>
                <a:xfrm>
                  <a:off x="6429388" y="4357694"/>
                  <a:ext cx="785818" cy="145156"/>
                </a:xfrm>
                <a:prstGeom prst="borderCallout2">
                  <a:avLst>
                    <a:gd name="adj1" fmla="val 32081"/>
                    <a:gd name="adj2" fmla="val 99305"/>
                    <a:gd name="adj3" fmla="val 25468"/>
                    <a:gd name="adj4" fmla="val 132034"/>
                    <a:gd name="adj5" fmla="val -148574"/>
                    <a:gd name="adj6" fmla="val 165632"/>
                  </a:avLst>
                </a:prstGeom>
                <a:grpFill/>
                <a:ln>
                  <a:noFill/>
                </a:ln>
                <a:scene3d>
                  <a:camera prst="obliqueTop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715221" y="4394469"/>
                  <a:ext cx="1229118" cy="325063"/>
                </a:xfrm>
                <a:prstGeom prst="rect">
                  <a:avLst/>
                </a:prstGeom>
                <a:solidFill>
                  <a:srgbClr val="778F67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bg1"/>
                      </a:solidFill>
                    </a:rPr>
                    <a:t>N=</a:t>
                  </a:r>
                  <a:r>
                    <a:rPr lang="ru-RU" sz="1100" dirty="0" smtClean="0">
                      <a:solidFill>
                        <a:schemeClr val="bg1"/>
                      </a:solidFill>
                    </a:rPr>
                    <a:t>2</a:t>
                  </a:r>
                  <a:r>
                    <a:rPr lang="en-US" sz="1100" dirty="0" smtClean="0">
                      <a:solidFill>
                        <a:schemeClr val="bg1"/>
                      </a:solidFill>
                    </a:rPr>
                    <a:t>50</a:t>
                  </a:r>
                  <a:r>
                    <a:rPr lang="ru-RU" sz="1100" dirty="0" smtClean="0">
                      <a:solidFill>
                        <a:schemeClr val="bg1"/>
                      </a:solidFill>
                    </a:rPr>
                    <a:t>МВт</a:t>
                  </a:r>
                  <a:endParaRPr lang="ru-RU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Выноска 2 32"/>
                <p:cNvSpPr/>
                <p:nvPr/>
              </p:nvSpPr>
              <p:spPr>
                <a:xfrm>
                  <a:off x="4000496" y="5429264"/>
                  <a:ext cx="785818" cy="145156"/>
                </a:xfrm>
                <a:prstGeom prst="borderCallout2">
                  <a:avLst>
                    <a:gd name="adj1" fmla="val 45204"/>
                    <a:gd name="adj2" fmla="val 1124"/>
                    <a:gd name="adj3" fmla="val 64839"/>
                    <a:gd name="adj4" fmla="val -43722"/>
                    <a:gd name="adj5" fmla="val 297636"/>
                    <a:gd name="adj6" fmla="val -107093"/>
                  </a:avLst>
                </a:prstGeom>
                <a:grpFill/>
                <a:ln>
                  <a:noFill/>
                </a:ln>
                <a:scene3d>
                  <a:camera prst="obliqueTop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3630206" y="5199729"/>
                  <a:ext cx="1257375" cy="325063"/>
                </a:xfrm>
                <a:prstGeom prst="rect">
                  <a:avLst/>
                </a:prstGeom>
                <a:solidFill>
                  <a:srgbClr val="778F67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bg1"/>
                      </a:solidFill>
                    </a:rPr>
                    <a:t>Q=1</a:t>
                  </a:r>
                  <a:r>
                    <a:rPr lang="ru-RU" sz="1100" dirty="0" smtClean="0">
                      <a:solidFill>
                        <a:schemeClr val="bg1"/>
                      </a:solidFill>
                    </a:rPr>
                    <a:t>56Гкал/ч</a:t>
                  </a:r>
                  <a:endParaRPr lang="ru-RU" sz="11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Выноска 2 34"/>
                <p:cNvSpPr/>
                <p:nvPr/>
              </p:nvSpPr>
              <p:spPr>
                <a:xfrm>
                  <a:off x="7000892" y="5572140"/>
                  <a:ext cx="785818" cy="145156"/>
                </a:xfrm>
                <a:prstGeom prst="borderCallout2">
                  <a:avLst>
                    <a:gd name="adj1" fmla="val 45204"/>
                    <a:gd name="adj2" fmla="val 1124"/>
                    <a:gd name="adj3" fmla="val 64839"/>
                    <a:gd name="adj4" fmla="val -43722"/>
                    <a:gd name="adj5" fmla="val -113961"/>
                    <a:gd name="adj6" fmla="val -80880"/>
                  </a:avLst>
                </a:prstGeom>
                <a:grpFill/>
                <a:ln>
                  <a:noFill/>
                </a:ln>
                <a:scene3d>
                  <a:camera prst="obliqueTop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902191" y="5468149"/>
                  <a:ext cx="1262775" cy="325063"/>
                </a:xfrm>
                <a:prstGeom prst="rect">
                  <a:avLst/>
                </a:prstGeom>
                <a:solidFill>
                  <a:srgbClr val="778F67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bg1"/>
                      </a:solidFill>
                    </a:rPr>
                    <a:t>Q=1</a:t>
                  </a:r>
                  <a:r>
                    <a:rPr lang="ru-RU" sz="1100" dirty="0" smtClean="0">
                      <a:solidFill>
                        <a:schemeClr val="bg1"/>
                      </a:solidFill>
                    </a:rPr>
                    <a:t>73Гкал/ч</a:t>
                  </a:r>
                  <a:endParaRPr lang="ru-RU" sz="1100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3" name="Прямая со стрелкой 22"/>
              <p:cNvCxnSpPr>
                <a:stCxn id="36" idx="1"/>
              </p:cNvCxnSpPr>
              <p:nvPr/>
            </p:nvCxnSpPr>
            <p:spPr bwMode="auto">
              <a:xfrm flipH="1" flipV="1">
                <a:off x="6660232" y="5805264"/>
                <a:ext cx="216024" cy="20281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667A58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" name="Группа 38"/>
            <p:cNvGrpSpPr/>
            <p:nvPr/>
          </p:nvGrpSpPr>
          <p:grpSpPr>
            <a:xfrm>
              <a:off x="3390035" y="4725144"/>
              <a:ext cx="4350317" cy="1433256"/>
              <a:chOff x="3390035" y="4725144"/>
              <a:chExt cx="4350317" cy="1433256"/>
            </a:xfrm>
          </p:grpSpPr>
          <p:cxnSp>
            <p:nvCxnSpPr>
              <p:cNvPr id="19" name="Прямая со стрелкой 18"/>
              <p:cNvCxnSpPr/>
              <p:nvPr/>
            </p:nvCxnSpPr>
            <p:spPr bwMode="auto">
              <a:xfrm flipV="1">
                <a:off x="7668344" y="4725144"/>
                <a:ext cx="72008" cy="41193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667A58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Прямая со стрелкой 19"/>
              <p:cNvCxnSpPr>
                <a:stCxn id="34" idx="1"/>
              </p:cNvCxnSpPr>
              <p:nvPr/>
            </p:nvCxnSpPr>
            <p:spPr bwMode="auto">
              <a:xfrm flipH="1">
                <a:off x="4139952" y="5792053"/>
                <a:ext cx="216024" cy="36634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667A58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Прямая со стрелкой 20"/>
              <p:cNvCxnSpPr>
                <a:stCxn id="30" idx="3"/>
              </p:cNvCxnSpPr>
              <p:nvPr/>
            </p:nvCxnSpPr>
            <p:spPr bwMode="auto">
              <a:xfrm>
                <a:off x="3390035" y="5576029"/>
                <a:ext cx="245861" cy="44525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667A58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9615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A645415-3B6C-3847-B9C1-2E88EE60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состояния оборудования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8858" y="5528896"/>
            <a:ext cx="6840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Недогрев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 ПСГ-1,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˚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С, Южная ТЭЦ-22</a:t>
            </a:r>
          </a:p>
        </p:txBody>
      </p:sp>
      <p:pic>
        <p:nvPicPr>
          <p:cNvPr id="30" name="Рисунок 1"/>
          <p:cNvPicPr>
            <a:picLocks noChangeAspect="1"/>
          </p:cNvPicPr>
          <p:nvPr/>
        </p:nvPicPr>
        <p:blipFill>
          <a:blip r:embed="rId2" cstate="print"/>
          <a:srcRect t="36736" r="1250"/>
          <a:stretch>
            <a:fillRect/>
          </a:stretch>
        </p:blipFill>
        <p:spPr bwMode="auto">
          <a:xfrm>
            <a:off x="252754" y="2936608"/>
            <a:ext cx="8675687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462" y="2908960"/>
            <a:ext cx="3714776" cy="65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Выноска 2 31"/>
          <p:cNvSpPr/>
          <p:nvPr/>
        </p:nvSpPr>
        <p:spPr>
          <a:xfrm>
            <a:off x="7323882" y="2908961"/>
            <a:ext cx="1571636" cy="443174"/>
          </a:xfrm>
          <a:prstGeom prst="borderCallout2">
            <a:avLst>
              <a:gd name="adj1" fmla="val 45205"/>
              <a:gd name="adj2" fmla="val -1300"/>
              <a:gd name="adj3" fmla="val 38592"/>
              <a:gd name="adj4" fmla="val -19480"/>
              <a:gd name="adj5" fmla="val 196008"/>
              <a:gd name="adj6" fmla="val -5303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dTs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факт=15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˚С</a:t>
            </a:r>
          </a:p>
          <a:p>
            <a:pPr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dTs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контр=4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˚С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6134840" y="3383623"/>
            <a:ext cx="1235076" cy="57150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67544" y="1181909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Инструмент для принятия решений: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Дефектация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PT Sans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Своевременный вывод в ремонт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Автоматическое оповещение при выходе за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уставки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 контролируемых параметров</a:t>
            </a:r>
          </a:p>
        </p:txBody>
      </p:sp>
    </p:spTree>
    <p:extLst>
      <p:ext uri="{BB962C8B-B14F-4D97-AF65-F5344CB8AC3E}">
        <p14:creationId xmlns:p14="http://schemas.microsoft.com/office/powerpoint/2010/main" val="350430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2BC9C47-605E-2F4E-A5B1-974A5D04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57" y="1"/>
            <a:ext cx="5078830" cy="577942"/>
          </a:xfrm>
        </p:spPr>
        <p:txBody>
          <a:bodyPr>
            <a:normAutofit/>
          </a:bodyPr>
          <a:lstStyle/>
          <a:p>
            <a:r>
              <a:rPr lang="ru-RU" dirty="0" smtClean="0"/>
              <a:t>Прогнозирование</a:t>
            </a:r>
            <a:endParaRPr lang="ru-RU" dirty="0"/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710" y="1116033"/>
            <a:ext cx="51154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1331640" y="5365916"/>
            <a:ext cx="6598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Зависимость расхода топлива от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недогревов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 в ПСГ-1 и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ПСГ-2 (Турбина Т-100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=100МВт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  <a:cs typeface="Arial" pitchFamily="34" charset="0"/>
              </a:rPr>
              <a:t>то=150Гкал)</a:t>
            </a: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10720"/>
              </p:ext>
            </p:extLst>
          </p:nvPr>
        </p:nvGraphicFramePr>
        <p:xfrm>
          <a:off x="395536" y="1332057"/>
          <a:ext cx="3351645" cy="3612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51645"/>
              </a:tblGrid>
              <a:tr h="132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lang="ru-RU" sz="1600" b="0" dirty="0" smtClean="0">
                          <a:latin typeface="PT Sans"/>
                          <a:cs typeface="Arial" pitchFamily="34" charset="0"/>
                        </a:rPr>
                        <a:t> Расчет экономического обоснования по ремонту и модернизации оборудования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65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lang="ru-RU" sz="1600" b="0" dirty="0" smtClean="0">
                          <a:latin typeface="PT Sans"/>
                          <a:cs typeface="Arial" pitchFamily="34" charset="0"/>
                        </a:rPr>
                        <a:t>Использование для обучения</a:t>
                      </a:r>
                    </a:p>
                  </a:txBody>
                  <a:tcPr anchor="ctr"/>
                </a:tc>
              </a:tr>
              <a:tr h="132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-"/>
                        <a:tabLst/>
                        <a:defRPr/>
                      </a:pPr>
                      <a:r>
                        <a:rPr lang="ru-RU" sz="1600" b="0" dirty="0" smtClean="0">
                          <a:latin typeface="PT Sans"/>
                          <a:cs typeface="Arial" pitchFamily="34" charset="0"/>
                        </a:rPr>
                        <a:t>Прогнозирование параметров эффективных ценовых заявок на ОРЭМ (ВСВГО, РСВ, БР)</a:t>
                      </a:r>
                      <a:endParaRPr lang="ru-RU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T Sans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288224"/>
      </p:ext>
    </p:extLst>
  </p:cSld>
  <p:clrMapOvr>
    <a:masterClrMapping/>
  </p:clrMapOvr>
</p:sld>
</file>

<file path=ppt/theme/theme1.xml><?xml version="1.0" encoding="utf-8"?>
<a:theme xmlns:a="http://schemas.openxmlformats.org/drawingml/2006/main" name="Polytech_theme">
  <a:themeElements>
    <a:clrScheme name="Политех 1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7B34A"/>
      </a:accent1>
      <a:accent2>
        <a:srgbClr val="21A690"/>
      </a:accent2>
      <a:accent3>
        <a:srgbClr val="369461"/>
      </a:accent3>
      <a:accent4>
        <a:srgbClr val="2FA0E1"/>
      </a:accent4>
      <a:accent5>
        <a:srgbClr val="8AB833"/>
      </a:accent5>
      <a:accent6>
        <a:srgbClr val="394091"/>
      </a:accent6>
      <a:hlink>
        <a:srgbClr val="37B34A"/>
      </a:hlink>
      <a:folHlink>
        <a:srgbClr val="0296E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ech_presentation.potx" id="{0C3B3220-C52F-CE4F-9D40-4AE4710B99FC}" vid="{79B74601-811A-364F-91C2-904BAD2FC06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520</Words>
  <Application>Microsoft Office PowerPoint</Application>
  <PresentationFormat>Экран (4:3)</PresentationFormat>
  <Paragraphs>72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PT Sans</vt:lpstr>
      <vt:lpstr>Symbol</vt:lpstr>
      <vt:lpstr>Times New Roman</vt:lpstr>
      <vt:lpstr>Polytech_theme</vt:lpstr>
      <vt:lpstr>Информационные технологии для автоматизации работы энергетических предприятий</vt:lpstr>
      <vt:lpstr>Презентация PowerPoint</vt:lpstr>
      <vt:lpstr>Задачи, решаемые подсистемой</vt:lpstr>
      <vt:lpstr>Оптимизация режимов работы</vt:lpstr>
      <vt:lpstr>Мониторинг режимов</vt:lpstr>
      <vt:lpstr>Мониторинг. Задачи</vt:lpstr>
      <vt:lpstr>Контроль режимов работы оборудования</vt:lpstr>
      <vt:lpstr>Контроль состояния оборудования</vt:lpstr>
      <vt:lpstr>Прогнозирование</vt:lpstr>
      <vt:lpstr>Расчет топливных приростов</vt:lpstr>
      <vt:lpstr>Расчет технологического минимума</vt:lpstr>
      <vt:lpstr>Отчетные формы</vt:lpstr>
      <vt:lpstr>Используемые средства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Пользователь Windows</cp:lastModifiedBy>
  <cp:revision>56</cp:revision>
  <cp:lastPrinted>2018-06-24T16:30:26Z</cp:lastPrinted>
  <dcterms:created xsi:type="dcterms:W3CDTF">2016-02-02T13:12:08Z</dcterms:created>
  <dcterms:modified xsi:type="dcterms:W3CDTF">2018-06-26T08:09:47Z</dcterms:modified>
</cp:coreProperties>
</file>