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310" r:id="rId2"/>
  </p:sldIdLst>
  <p:sldSz cx="9144000" cy="5143500" type="screen16x9"/>
  <p:notesSz cx="6724650" cy="97742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8C44"/>
    <a:srgbClr val="80AB15"/>
    <a:srgbClr val="B6C993"/>
    <a:srgbClr val="B3CC82"/>
    <a:srgbClr val="C3BB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788" autoAdjust="0"/>
  </p:normalViewPr>
  <p:slideViewPr>
    <p:cSldViewPr>
      <p:cViewPr varScale="1">
        <p:scale>
          <a:sx n="112" d="100"/>
          <a:sy n="112" d="100"/>
        </p:scale>
        <p:origin x="610" y="139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2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2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>
                <a:solidFill>
                  <a:schemeClr val="accent1">
                    <a:lumMod val="50000"/>
                  </a:schemeClr>
                </a:solidFill>
              </a:defRPr>
            </a:pPr>
            <a:r>
              <a:rPr lang="ru-RU" dirty="0"/>
              <a:t>Соотношение отечественного и импортного оборудования </a:t>
            </a:r>
            <a:r>
              <a:rPr lang="ru-RU" dirty="0" smtClean="0"/>
              <a:t>- план </a:t>
            </a:r>
            <a:r>
              <a:rPr lang="ru-RU" dirty="0"/>
              <a:t>на </a:t>
            </a:r>
            <a:r>
              <a:rPr lang="ru-RU" dirty="0" smtClean="0"/>
              <a:t>2023 </a:t>
            </a:r>
            <a:r>
              <a:rPr lang="ru-RU" dirty="0"/>
              <a:t>год
</a:t>
            </a:r>
          </a:p>
        </c:rich>
      </c:tx>
      <c:layout/>
      <c:overlay val="0"/>
    </c:title>
    <c:autoTitleDeleted val="0"/>
    <c:view3D>
      <c:rotX val="30"/>
      <c:rotY val="27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Лист1!$L$8</c:f>
              <c:strCache>
                <c:ptCount val="1"/>
                <c:pt idx="0">
                  <c:v>Соотношение отечественного и импортного оборудования план на 2017 год
</c:v>
                </c:pt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bubble3D val="0"/>
            <c:spPr>
              <a:solidFill>
                <a:srgbClr val="0070C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-7.6159467129914851E-2"/>
                  <c:y val="-0.1659851282711367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Отечественное</a:t>
                    </a:r>
                  </a:p>
                  <a:p>
                    <a:r>
                      <a:rPr lang="ru-RU" dirty="0" smtClean="0"/>
                      <a:t>99%</a:t>
                    </a:r>
                    <a:endParaRPr lang="ru-RU" dirty="0"/>
                  </a:p>
                </c:rich>
              </c:tx>
              <c:dLblPos val="bestFit"/>
              <c:showLegendKey val="1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6.8142681116239737E-2"/>
                  <c:y val="-0.2464627662207787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Импортное 1%</a:t>
                    </a:r>
                    <a:endParaRPr lang="ru-RU" dirty="0"/>
                  </a:p>
                </c:rich>
              </c:tx>
              <c:dLblPos val="bestFit"/>
              <c:showLegendKey val="1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solidFill>
                      <a:schemeClr val="accent1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dLblPos val="outEnd"/>
            <c:showLegendKey val="1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Лист1!$L$12:$L$13</c:f>
              <c:strCache>
                <c:ptCount val="2"/>
                <c:pt idx="0">
                  <c:v>Отечественное</c:v>
                </c:pt>
                <c:pt idx="1">
                  <c:v>Импортное</c:v>
                </c:pt>
              </c:strCache>
            </c:strRef>
          </c:cat>
          <c:val>
            <c:numRef>
              <c:f>Лист1!$M$12:$M$13</c:f>
              <c:numCache>
                <c:formatCode>0.00%</c:formatCode>
                <c:ptCount val="2"/>
                <c:pt idx="0">
                  <c:v>0.995</c:v>
                </c:pt>
                <c:pt idx="1">
                  <c:v>5.0000000000000062E-3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zero"/>
    <c:showDLblsOverMax val="0"/>
  </c:chart>
  <c:spPr>
    <a:ln>
      <a:noFill/>
    </a:ln>
  </c:spPr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>
                <a:solidFill>
                  <a:schemeClr val="accent1">
                    <a:lumMod val="50000"/>
                  </a:schemeClr>
                </a:solidFill>
              </a:defRPr>
            </a:pPr>
            <a:r>
              <a:rPr lang="ru-RU" dirty="0"/>
              <a:t>Соотношение отечественного и импортного </a:t>
            </a:r>
            <a:r>
              <a:rPr lang="ru-RU" dirty="0" smtClean="0"/>
              <a:t>оборудования 2022 </a:t>
            </a:r>
            <a:r>
              <a:rPr lang="ru-RU" dirty="0"/>
              <a:t>год
</a:t>
            </a:r>
          </a:p>
        </c:rich>
      </c:tx>
      <c:layout/>
      <c:overlay val="0"/>
    </c:title>
    <c:autoTitleDeleted val="0"/>
    <c:view3D>
      <c:rotX val="30"/>
      <c:rotY val="27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Лист1!$L$8</c:f>
              <c:strCache>
                <c:ptCount val="1"/>
                <c:pt idx="0">
                  <c:v>Соотношение отечественного и импортного оборудования план на 2017 год
</c:v>
                </c:pt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bubble3D val="0"/>
            <c:spPr>
              <a:solidFill>
                <a:srgbClr val="0070C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-7.6159467129914851E-2"/>
                  <c:y val="-0.1659851282711367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Отечественное</a:t>
                    </a:r>
                  </a:p>
                  <a:p>
                    <a:r>
                      <a:rPr lang="ru-RU" dirty="0" smtClean="0"/>
                      <a:t>99%</a:t>
                    </a:r>
                    <a:endParaRPr lang="ru-RU" dirty="0"/>
                  </a:p>
                </c:rich>
              </c:tx>
              <c:dLblPos val="bestFit"/>
              <c:showLegendKey val="1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6.8142681116239709E-2"/>
                  <c:y val="-0.2464627662207787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Импортное 1%</a:t>
                    </a:r>
                    <a:endParaRPr lang="ru-RU" dirty="0"/>
                  </a:p>
                </c:rich>
              </c:tx>
              <c:dLblPos val="bestFit"/>
              <c:showLegendKey val="1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solidFill>
                      <a:schemeClr val="accent1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dLblPos val="outEnd"/>
            <c:showLegendKey val="1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Лист1!$L$12:$L$13</c:f>
              <c:strCache>
                <c:ptCount val="2"/>
                <c:pt idx="0">
                  <c:v>Отечественное</c:v>
                </c:pt>
                <c:pt idx="1">
                  <c:v>Импортное</c:v>
                </c:pt>
              </c:strCache>
            </c:strRef>
          </c:cat>
          <c:val>
            <c:numRef>
              <c:f>Лист1!$M$12:$M$13</c:f>
              <c:numCache>
                <c:formatCode>0.00%</c:formatCode>
                <c:ptCount val="2"/>
                <c:pt idx="0">
                  <c:v>0.995</c:v>
                </c:pt>
                <c:pt idx="1">
                  <c:v>5.0000000000000044E-3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zero"/>
    <c:showDLblsOverMax val="0"/>
  </c:chart>
  <c:spPr>
    <a:ln>
      <a:noFill/>
    </a:ln>
  </c:spPr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88950"/>
          </a:xfrm>
          <a:prstGeom prst="rect">
            <a:avLst/>
          </a:prstGeom>
        </p:spPr>
        <p:txBody>
          <a:bodyPr vert="horz" lIns="91378" tIns="45688" rIns="91378" bIns="4568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08415" y="0"/>
            <a:ext cx="2914650" cy="488950"/>
          </a:xfrm>
          <a:prstGeom prst="rect">
            <a:avLst/>
          </a:prstGeom>
        </p:spPr>
        <p:txBody>
          <a:bodyPr vert="horz" lIns="91378" tIns="45688" rIns="91378" bIns="45688" rtlCol="0"/>
          <a:lstStyle>
            <a:lvl1pPr algn="r">
              <a:defRPr sz="1200"/>
            </a:lvl1pPr>
          </a:lstStyle>
          <a:p>
            <a:fld id="{45E7A9CB-48C0-4F44-80E9-E9C7515F74A8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33425"/>
            <a:ext cx="6515100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78" tIns="45688" rIns="91378" bIns="4568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2" y="4643440"/>
            <a:ext cx="5378450" cy="4397375"/>
          </a:xfrm>
          <a:prstGeom prst="rect">
            <a:avLst/>
          </a:prstGeom>
        </p:spPr>
        <p:txBody>
          <a:bodyPr vert="horz" lIns="91378" tIns="45688" rIns="91378" bIns="45688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283699"/>
            <a:ext cx="2914650" cy="488950"/>
          </a:xfrm>
          <a:prstGeom prst="rect">
            <a:avLst/>
          </a:prstGeom>
        </p:spPr>
        <p:txBody>
          <a:bodyPr vert="horz" lIns="91378" tIns="45688" rIns="91378" bIns="4568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08415" y="9283699"/>
            <a:ext cx="2914650" cy="488950"/>
          </a:xfrm>
          <a:prstGeom prst="rect">
            <a:avLst/>
          </a:prstGeom>
        </p:spPr>
        <p:txBody>
          <a:bodyPr vert="horz" lIns="91378" tIns="45688" rIns="91378" bIns="45688" rtlCol="0" anchor="b"/>
          <a:lstStyle>
            <a:lvl1pPr algn="r">
              <a:defRPr sz="1200"/>
            </a:lvl1pPr>
          </a:lstStyle>
          <a:p>
            <a:fld id="{5D0A85A7-D28E-44AA-99FD-9335708707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5744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5EFAF-E1B9-4ADA-BE7F-38A2984E4BE8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EE542-FEEB-4DF4-AD82-5509AAB6A2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828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5EFAF-E1B9-4ADA-BE7F-38A2984E4BE8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EE542-FEEB-4DF4-AD82-5509AAB6A2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8006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5EFAF-E1B9-4ADA-BE7F-38A2984E4BE8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EE542-FEEB-4DF4-AD82-5509AAB6A2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27850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5EFAF-E1B9-4ADA-BE7F-38A2984E4BE8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EE542-FEEB-4DF4-AD82-5509AAB6A2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Рисунок 7"/>
          <p:cNvSpPr>
            <a:spLocks noGrp="1"/>
          </p:cNvSpPr>
          <p:nvPr>
            <p:ph type="pic" sz="quarter" idx="13"/>
          </p:nvPr>
        </p:nvSpPr>
        <p:spPr>
          <a:xfrm>
            <a:off x="2843213" y="1563688"/>
            <a:ext cx="914400" cy="91440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8157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5EFAF-E1B9-4ADA-BE7F-38A2984E4BE8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EE542-FEEB-4DF4-AD82-5509AAB6A2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Рисунок 7"/>
          <p:cNvSpPr>
            <a:spLocks noGrp="1"/>
          </p:cNvSpPr>
          <p:nvPr>
            <p:ph type="pic" sz="quarter" idx="13"/>
          </p:nvPr>
        </p:nvSpPr>
        <p:spPr>
          <a:xfrm>
            <a:off x="2843213" y="1563688"/>
            <a:ext cx="914400" cy="91440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9688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5EFAF-E1B9-4ADA-BE7F-38A2984E4BE8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EE542-FEEB-4DF4-AD82-5509AAB6A2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4716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5EFAF-E1B9-4ADA-BE7F-38A2984E4BE8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EE542-FEEB-4DF4-AD82-5509AAB6A2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3201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5EFAF-E1B9-4ADA-BE7F-38A2984E4BE8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EE542-FEEB-4DF4-AD82-5509AAB6A2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8606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5EFAF-E1B9-4ADA-BE7F-38A2984E4BE8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EE542-FEEB-4DF4-AD82-5509AAB6A2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3224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5EFAF-E1B9-4ADA-BE7F-38A2984E4BE8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EE542-FEEB-4DF4-AD82-5509AAB6A2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036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5EFAF-E1B9-4ADA-BE7F-38A2984E4BE8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EE542-FEEB-4DF4-AD82-5509AAB6A2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6743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5EFAF-E1B9-4ADA-BE7F-38A2984E4BE8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EE542-FEEB-4DF4-AD82-5509AAB6A2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67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5EFAF-E1B9-4ADA-BE7F-38A2984E4BE8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EE542-FEEB-4DF4-AD82-5509AAB6A2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1960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59780" cy="5152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1115616" y="1"/>
            <a:ext cx="777240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1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8172400" y="4731532"/>
            <a:ext cx="1008112" cy="43250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115616" y="1"/>
            <a:ext cx="6840760" cy="4115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Мероприятия по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импортозамещению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за 2022 год (план на 2023 год)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8172400" y="4731531"/>
            <a:ext cx="1008112" cy="43250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081AA80-A891-4509-8455-385DD95F6BBB}" type="slidenum">
              <a:rPr lang="ru-RU" sz="180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pPr/>
              <a:t>1</a:t>
            </a:fld>
            <a:endParaRPr lang="ru-RU" sz="18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3888137"/>
              </p:ext>
            </p:extLst>
          </p:nvPr>
        </p:nvGraphicFramePr>
        <p:xfrm>
          <a:off x="4788024" y="411510"/>
          <a:ext cx="3168352" cy="2524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5117752"/>
              </p:ext>
            </p:extLst>
          </p:nvPr>
        </p:nvGraphicFramePr>
        <p:xfrm>
          <a:off x="683568" y="411510"/>
          <a:ext cx="3168352" cy="2524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-1" y="2643758"/>
            <a:ext cx="91440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3600"/>
            <a:r>
              <a:rPr lang="ru-RU" sz="1400" b="1" dirty="0">
                <a:solidFill>
                  <a:srgbClr val="4F81B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Перспективные категория ТМЦ для импортозамещения на среднесрочную перспективу:</a:t>
            </a:r>
            <a:r>
              <a:rPr lang="ru-RU" sz="1400" dirty="0">
                <a:solidFill>
                  <a:srgbClr val="4F81B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93600" indent="-177800"/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1400" dirty="0">
                <a:solidFill>
                  <a:srgbClr val="4F81B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 Запорная арматура: комплектующие, ЗИП к имеющейся технике. </a:t>
            </a:r>
          </a:p>
          <a:p>
            <a:pPr marL="93600" indent="-177800"/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400" dirty="0">
                <a:solidFill>
                  <a:srgbClr val="4F81B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Насосное оборудование: комплектующие, ЗИП к имеющейся технике. </a:t>
            </a:r>
          </a:p>
          <a:p>
            <a:pPr marL="93600" indent="-177800"/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1400" dirty="0">
                <a:solidFill>
                  <a:srgbClr val="4F81B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 Оборудование </a:t>
            </a:r>
            <a:r>
              <a:rPr lang="ru-RU" sz="1400" dirty="0" err="1">
                <a:solidFill>
                  <a:srgbClr val="4F81B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КИПиА</a:t>
            </a:r>
            <a:r>
              <a:rPr lang="ru-RU" sz="1400" dirty="0">
                <a:solidFill>
                  <a:srgbClr val="4F81B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: автоматика безопасности, учет показаний, датчики, регуляторы, счетчики газа и пара.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0" y="3075806"/>
            <a:ext cx="9144001" cy="152527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93663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4F81BD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marL="936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solidFill>
                  <a:srgbClr val="4F81B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400" dirty="0" smtClean="0">
                <a:solidFill>
                  <a:srgbClr val="4F81B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2023 </a:t>
            </a:r>
            <a:r>
              <a:rPr lang="ru-RU" sz="1400" dirty="0">
                <a:solidFill>
                  <a:srgbClr val="4F81B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году планируется </a:t>
            </a:r>
            <a:r>
              <a:rPr lang="ru-RU" sz="1400" dirty="0" smtClean="0">
                <a:solidFill>
                  <a:srgbClr val="4F81B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сохранение </a:t>
            </a:r>
            <a:r>
              <a:rPr lang="ru-RU" sz="1400" dirty="0">
                <a:solidFill>
                  <a:srgbClr val="4F81B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доли импортного оборудования и материалов </a:t>
            </a:r>
            <a:r>
              <a:rPr lang="ru-RU" sz="1400" dirty="0" smtClean="0">
                <a:solidFill>
                  <a:srgbClr val="4F81B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на уровне </a:t>
            </a:r>
            <a:r>
              <a:rPr lang="ru-RU" sz="1400" b="1" dirty="0" smtClean="0">
                <a:solidFill>
                  <a:srgbClr val="4F81B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1%</a:t>
            </a:r>
            <a:r>
              <a:rPr lang="ru-RU" sz="1400" dirty="0" smtClean="0">
                <a:solidFill>
                  <a:srgbClr val="4F81B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>
                <a:solidFill>
                  <a:srgbClr val="4F81B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куда войдут только те товары </a:t>
            </a:r>
            <a:r>
              <a:rPr lang="ru-RU" sz="1400">
                <a:solidFill>
                  <a:srgbClr val="4F81B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400" smtClean="0">
                <a:solidFill>
                  <a:srgbClr val="4F81B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комплектующие, </a:t>
            </a:r>
            <a:r>
              <a:rPr lang="ru-RU" sz="1400" dirty="0">
                <a:solidFill>
                  <a:srgbClr val="4F81B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которые будет невозможно заменить в силу отсутствия их производства на территории РФ. </a:t>
            </a:r>
          </a:p>
        </p:txBody>
      </p:sp>
    </p:spTree>
    <p:extLst>
      <p:ext uri="{BB962C8B-B14F-4D97-AF65-F5344CB8AC3E}">
        <p14:creationId xmlns:p14="http://schemas.microsoft.com/office/powerpoint/2010/main" val="219034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4835</TotalTime>
  <Words>127</Words>
  <Application>Microsoft Office PowerPoint</Application>
  <PresentationFormat>Экран (16:9)</PresentationFormat>
  <Paragraphs>17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Реализация плана первоочередных мероприятий  по восстановлению финансовой сбалансированности  предприятия</dc:title>
  <dc:creator>Стельмах Тарас Дмитриевич</dc:creator>
  <cp:lastModifiedBy>Сгибнева Ольга Владимировна</cp:lastModifiedBy>
  <cp:revision>234</cp:revision>
  <cp:lastPrinted>2019-11-26T08:21:20Z</cp:lastPrinted>
  <dcterms:created xsi:type="dcterms:W3CDTF">2019-09-25T08:13:37Z</dcterms:created>
  <dcterms:modified xsi:type="dcterms:W3CDTF">2023-02-13T08:31:10Z</dcterms:modified>
</cp:coreProperties>
</file>