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03" r:id="rId2"/>
    <p:sldMasterId id="2147483731" r:id="rId3"/>
    <p:sldMasterId id="2147483743" r:id="rId4"/>
    <p:sldMasterId id="2147483756" r:id="rId5"/>
  </p:sldMasterIdLst>
  <p:notesMasterIdLst>
    <p:notesMasterId r:id="rId18"/>
  </p:notesMasterIdLst>
  <p:sldIdLst>
    <p:sldId id="257" r:id="rId6"/>
    <p:sldId id="297" r:id="rId7"/>
    <p:sldId id="312" r:id="rId8"/>
    <p:sldId id="305" r:id="rId9"/>
    <p:sldId id="321" r:id="rId10"/>
    <p:sldId id="300" r:id="rId11"/>
    <p:sldId id="320" r:id="rId12"/>
    <p:sldId id="316" r:id="rId13"/>
    <p:sldId id="318" r:id="rId14"/>
    <p:sldId id="319" r:id="rId15"/>
    <p:sldId id="310" r:id="rId16"/>
    <p:sldId id="296" r:id="rId17"/>
  </p:sldIdLst>
  <p:sldSz cx="12192000" cy="6858000"/>
  <p:notesSz cx="67246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6BA42C"/>
    <a:srgbClr val="EA3724"/>
    <a:srgbClr val="CCFF99"/>
    <a:srgbClr val="9B2D1F"/>
    <a:srgbClr val="1A24F2"/>
    <a:srgbClr val="00FF00"/>
    <a:srgbClr val="C0504D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00" autoAdjust="0"/>
    <p:restoredTop sz="96624" autoAdjust="0"/>
  </p:normalViewPr>
  <p:slideViewPr>
    <p:cSldViewPr snapToGrid="0">
      <p:cViewPr varScale="1">
        <p:scale>
          <a:sx n="62" d="100"/>
          <a:sy n="62" d="100"/>
        </p:scale>
        <p:origin x="7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0"/>
      <c:rAngAx val="0"/>
      <c:perspective val="20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5610976"/>
        <c:axId val="305611368"/>
        <c:axId val="0"/>
      </c:bar3DChart>
      <c:catAx>
        <c:axId val="305610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05611368"/>
        <c:crosses val="autoZero"/>
        <c:auto val="1"/>
        <c:lblAlgn val="ctr"/>
        <c:lblOffset val="100"/>
        <c:noMultiLvlLbl val="0"/>
      </c:catAx>
      <c:valAx>
        <c:axId val="305611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0"/>
        </c:spPr>
        <c:crossAx val="3056109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0"/>
      <c:rAngAx val="0"/>
      <c:perspective val="20"/>
    </c:view3D>
    <c:floor>
      <c:thickness val="0"/>
    </c:floor>
    <c:sideWall>
      <c:thickness val="0"/>
      <c:spPr>
        <a:ln>
          <a:solidFill>
            <a:schemeClr val="bg1"/>
          </a:solidFill>
        </a:ln>
      </c:spPr>
    </c:sideWall>
    <c:backWall>
      <c:thickness val="0"/>
      <c:spPr>
        <a:ln>
          <a:solidFill>
            <a:schemeClr val="bg1"/>
          </a:solidFill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2019/2020</c:v>
                </c:pt>
              </c:strCache>
            </c:strRef>
          </c:tx>
          <c:spPr>
            <a:solidFill>
              <a:schemeClr val="accent1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Лист1!$A$2:$A$5</c:f>
              <c:strCache>
                <c:ptCount val="4"/>
                <c:pt idx="0">
                  <c:v>Протяженность, п.км.</c:v>
                </c:pt>
                <c:pt idx="1">
                  <c:v>Дефекты, шт.</c:v>
                </c:pt>
                <c:pt idx="2">
                  <c:v>Среднее время устранения, ч</c:v>
                </c:pt>
                <c:pt idx="3">
                  <c:v>Удельная повреждаемость, деф/км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4771.4799999999996</c:v>
                </c:pt>
                <c:pt idx="1">
                  <c:v>6100</c:v>
                </c:pt>
                <c:pt idx="2">
                  <c:v>5700</c:v>
                </c:pt>
                <c:pt idx="3">
                  <c:v>4100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2020/2021    </c:v>
                </c:pt>
              </c:strCache>
            </c:strRef>
          </c:tx>
          <c:spPr>
            <a:solidFill>
              <a:schemeClr val="accent2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Лист1!$A$2:$A$5</c:f>
              <c:strCache>
                <c:ptCount val="4"/>
                <c:pt idx="0">
                  <c:v>Протяженность, п.км.</c:v>
                </c:pt>
                <c:pt idx="1">
                  <c:v>Дефекты, шт.</c:v>
                </c:pt>
                <c:pt idx="2">
                  <c:v>Среднее время устранения, ч</c:v>
                </c:pt>
                <c:pt idx="3">
                  <c:v>Удельная повреждаемость, деф/км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4783.3999999999996</c:v>
                </c:pt>
                <c:pt idx="1">
                  <c:v>6300</c:v>
                </c:pt>
                <c:pt idx="2">
                  <c:v>5500</c:v>
                </c:pt>
                <c:pt idx="3">
                  <c:v>4100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2021/2022</c:v>
                </c:pt>
              </c:strCache>
            </c:strRef>
          </c:tx>
          <c:spPr>
            <a:solidFill>
              <a:schemeClr val="accent3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Лист1!$A$2:$A$5</c:f>
              <c:strCache>
                <c:ptCount val="4"/>
                <c:pt idx="0">
                  <c:v>Протяженность, п.км.</c:v>
                </c:pt>
                <c:pt idx="1">
                  <c:v>Дефекты, шт.</c:v>
                </c:pt>
                <c:pt idx="2">
                  <c:v>Среднее время устранения, ч</c:v>
                </c:pt>
                <c:pt idx="3">
                  <c:v>Удельная повреждаемость, деф/км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4746.8999999999996</c:v>
                </c:pt>
                <c:pt idx="1">
                  <c:v>6000</c:v>
                </c:pt>
                <c:pt idx="2">
                  <c:v>5500</c:v>
                </c:pt>
                <c:pt idx="3">
                  <c:v>4000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8442664"/>
        <c:axId val="308443056"/>
        <c:axId val="0"/>
      </c:bar3DChart>
      <c:catAx>
        <c:axId val="308442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08443056"/>
        <c:crosses val="autoZero"/>
        <c:auto val="1"/>
        <c:lblAlgn val="ctr"/>
        <c:lblOffset val="100"/>
        <c:noMultiLvlLbl val="0"/>
      </c:catAx>
      <c:valAx>
        <c:axId val="308443056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one"/>
        <c:spPr>
          <a:ln w="0"/>
        </c:spPr>
        <c:crossAx val="30844266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2"/>
      <c:rotY val="0"/>
      <c:rAngAx val="0"/>
      <c:perspective val="20"/>
    </c:view3D>
    <c:floor>
      <c:thickness val="0"/>
    </c:floor>
    <c:sideWall>
      <c:thickness val="0"/>
      <c:spPr>
        <a:ln>
          <a:solidFill>
            <a:schemeClr val="bg1"/>
          </a:solidFill>
        </a:ln>
      </c:spPr>
    </c:sideWall>
    <c:backWall>
      <c:thickness val="0"/>
      <c:spPr>
        <a:ln>
          <a:solidFill>
            <a:schemeClr val="bg1"/>
          </a:solidFill>
        </a:ln>
      </c:spPr>
    </c:backWall>
    <c:plotArea>
      <c:layout>
        <c:manualLayout>
          <c:layoutTarget val="inner"/>
          <c:xMode val="edge"/>
          <c:yMode val="edge"/>
          <c:x val="1.3227696922564159E-2"/>
          <c:y val="6.6200346850918995E-2"/>
          <c:w val="0.94605139359515611"/>
          <c:h val="0.679650545099224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2019/2020</c:v>
                </c:pt>
              </c:strCache>
            </c:strRef>
          </c:tx>
          <c:spPr>
            <a:solidFill>
              <a:schemeClr val="accent1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Лист1!$A$2:$A$5</c:f>
              <c:strCache>
                <c:ptCount val="4"/>
                <c:pt idx="0">
                  <c:v>Дефекты Город, шт.</c:v>
                </c:pt>
                <c:pt idx="1">
                  <c:v>Дефекты Пригородного района, шт.</c:v>
                </c:pt>
                <c:pt idx="2">
                  <c:v>Удельная повреждаемость Город, деф/км</c:v>
                </c:pt>
                <c:pt idx="3">
                  <c:v>Удельная повреждаемость Пригородного района, деф/км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1268</c:v>
                </c:pt>
                <c:pt idx="1">
                  <c:v>682</c:v>
                </c:pt>
                <c:pt idx="2">
                  <c:v>300</c:v>
                </c:pt>
                <c:pt idx="3">
                  <c:v>350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C5-504F-9F33-2AF5CBE2926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2020/2021</c:v>
                </c:pt>
              </c:strCache>
            </c:strRef>
          </c:tx>
          <c:spPr>
            <a:solidFill>
              <a:schemeClr val="accent2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Лист1!$A$2:$A$5</c:f>
              <c:strCache>
                <c:ptCount val="4"/>
                <c:pt idx="0">
                  <c:v>Дефекты Город, шт.</c:v>
                </c:pt>
                <c:pt idx="1">
                  <c:v>Дефекты Пригородного района, шт.</c:v>
                </c:pt>
                <c:pt idx="2">
                  <c:v>Удельная повреждаемость Город, деф/км</c:v>
                </c:pt>
                <c:pt idx="3">
                  <c:v>Удельная повреждаемость Пригородного района, деф/км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1206</c:v>
                </c:pt>
                <c:pt idx="1">
                  <c:v>770</c:v>
                </c:pt>
                <c:pt idx="2">
                  <c:v>200</c:v>
                </c:pt>
                <c:pt idx="3">
                  <c:v>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C5-504F-9F33-2AF5CBE2926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2021/2022</c:v>
                </c:pt>
              </c:strCache>
            </c:strRef>
          </c:tx>
          <c:spPr>
            <a:solidFill>
              <a:schemeClr val="accent3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Лист1!$A$2:$A$5</c:f>
              <c:strCache>
                <c:ptCount val="4"/>
                <c:pt idx="0">
                  <c:v>Дефекты Город, шт.</c:v>
                </c:pt>
                <c:pt idx="1">
                  <c:v>Дефекты Пригородного района, шт.</c:v>
                </c:pt>
                <c:pt idx="2">
                  <c:v>Удельная повреждаемость Город, деф/км</c:v>
                </c:pt>
                <c:pt idx="3">
                  <c:v>Удельная повреждаемость Пригородного района, деф/км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1028</c:v>
                </c:pt>
                <c:pt idx="1">
                  <c:v>894</c:v>
                </c:pt>
                <c:pt idx="2">
                  <c:v>100</c:v>
                </c:pt>
                <c:pt idx="3">
                  <c:v>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DC5-504F-9F33-2AF5CBE292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9843944"/>
        <c:axId val="309844336"/>
        <c:axId val="0"/>
      </c:bar3DChart>
      <c:catAx>
        <c:axId val="309843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09844336"/>
        <c:crosses val="autoZero"/>
        <c:auto val="1"/>
        <c:lblAlgn val="ctr"/>
        <c:lblOffset val="100"/>
        <c:noMultiLvlLbl val="0"/>
      </c:catAx>
      <c:valAx>
        <c:axId val="309844336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one"/>
        <c:spPr>
          <a:ln w="0"/>
        </c:spPr>
        <c:crossAx val="309843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45598232140873"/>
          <c:y val="0.24096816597780937"/>
          <c:w val="0.14433786870903234"/>
          <c:h val="0.44402506281032922"/>
        </c:manualLayout>
      </c:layout>
      <c:overlay val="0"/>
      <c:txPr>
        <a:bodyPr/>
        <a:lstStyle/>
        <a:p>
          <a:pPr>
            <a:defRPr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Дефекты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2019/2020,%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40139599873518322"/>
          <c:y val="0.10620086418116027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04196747624369"/>
          <c:y val="0.34550267132544377"/>
          <c:w val="0.81530599164195428"/>
          <c:h val="0.389795996382719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Дефекты,%</c:v>
                </c:pt>
              </c:strCache>
            </c:strRef>
          </c:tx>
          <c:spPr>
            <a:solidFill>
              <a:srgbClr val="FF0000"/>
            </a:solidFill>
          </c:spPr>
          <c:explosion val="25"/>
          <c:dPt>
            <c:idx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2.3020981666541523E-2"/>
                  <c:y val="-7.846669540433252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106423144930918E-2"/>
                  <c:y val="-7.269828058233392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ГУП ТЭК СПб</c:v>
                </c:pt>
                <c:pt idx="1">
                  <c:v>Зона теплоснабжения ПРТ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E2-5D4F-A83B-1F0F426E6E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Дефекты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2020/2021,%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40139599873518322"/>
          <c:y val="0.10620086418116027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347004179022862E-2"/>
          <c:y val="0.34167649233717173"/>
          <c:w val="0.81530599164195428"/>
          <c:h val="0.389795996382719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Дефекты,%</c:v>
                </c:pt>
              </c:strCache>
            </c:strRef>
          </c:tx>
          <c:spPr>
            <a:solidFill>
              <a:srgbClr val="FF0000"/>
            </a:solidFill>
          </c:spPr>
          <c:explosion val="25"/>
          <c:dPt>
            <c:idx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1.6835469109600695E-2"/>
                  <c:y val="3.22695558835368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479791680259133"/>
                  <c:y val="-0.1382973299342546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ГУП ТЭК СПб</c:v>
                </c:pt>
                <c:pt idx="1">
                  <c:v>Зона теплоснабжения ПРТ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0.61</c:v>
                </c:pt>
                <c:pt idx="1">
                  <c:v>0.46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CF-2F48-94B5-C01AE0DB46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Дефекты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2021/2022,%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40139599873518322"/>
          <c:y val="0.10620086418116027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773751634433761E-2"/>
          <c:y val="0.34167649233717162"/>
          <c:w val="0.81530599164195428"/>
          <c:h val="0.389795996382719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Дефекты,%</c:v>
                </c:pt>
              </c:strCache>
            </c:strRef>
          </c:tx>
          <c:explosion val="12"/>
          <c:dPt>
            <c:idx val="0"/>
            <c:bubble3D val="0"/>
            <c:explosion val="9"/>
            <c:spPr>
              <a:solidFill>
                <a:srgbClr val="0070C0"/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3.9343462671327196E-3"/>
                  <c:y val="-8.957406062117453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53,5%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395565878259811E-2"/>
                  <c:y val="-0.1460785586807969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ГУП ТЭК СПб</c:v>
                </c:pt>
                <c:pt idx="1">
                  <c:v>Зона теплоснабжения ПРТ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0.53500000000000003</c:v>
                </c:pt>
                <c:pt idx="1">
                  <c:v>0.46500000000000002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8E-1949-A4DA-3DDDD60A7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8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847986548505469E-2"/>
          <c:y val="9.5265689051779887E-2"/>
          <c:w val="0.90792408956692916"/>
          <c:h val="0.751508552513684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Количество объектов</c:v>
                </c:pt>
                <c:pt idx="1">
                  <c:v>С отключением ГВС 1-4 дней</c:v>
                </c:pt>
                <c:pt idx="2">
                  <c:v>С отключением ГВС 5-10 дней</c:v>
                </c:pt>
                <c:pt idx="3">
                  <c:v>С отключением ГВС 11-14 дней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11267</c:v>
                </c:pt>
                <c:pt idx="1">
                  <c:v>6330</c:v>
                </c:pt>
                <c:pt idx="2">
                  <c:v>1894</c:v>
                </c:pt>
                <c:pt idx="3">
                  <c:v>3043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Количество объектов</c:v>
                </c:pt>
                <c:pt idx="1">
                  <c:v>С отключением ГВС 1-4 дней</c:v>
                </c:pt>
                <c:pt idx="2">
                  <c:v>С отключением ГВС 5-10 дней</c:v>
                </c:pt>
                <c:pt idx="3">
                  <c:v>С отключением ГВС 11-14 дней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11302</c:v>
                </c:pt>
                <c:pt idx="1">
                  <c:v>6228</c:v>
                </c:pt>
                <c:pt idx="2">
                  <c:v>2801</c:v>
                </c:pt>
                <c:pt idx="3">
                  <c:v>2273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Количество объектов</c:v>
                </c:pt>
                <c:pt idx="1">
                  <c:v>С отключением ГВС 1-4 дней</c:v>
                </c:pt>
                <c:pt idx="2">
                  <c:v>С отключением ГВС 5-10 дней</c:v>
                </c:pt>
                <c:pt idx="3">
                  <c:v>С отключением ГВС 11-14 дней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gapDepth val="12"/>
        <c:shape val="box"/>
        <c:axId val="311014632"/>
        <c:axId val="311015024"/>
        <c:axId val="0"/>
      </c:bar3DChart>
      <c:catAx>
        <c:axId val="311014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1015024"/>
        <c:crosses val="autoZero"/>
        <c:auto val="1"/>
        <c:lblAlgn val="ctr"/>
        <c:lblOffset val="100"/>
        <c:noMultiLvlLbl val="0"/>
      </c:catAx>
      <c:valAx>
        <c:axId val="311015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1014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>
      <a:glow rad="63500">
        <a:schemeClr val="accent2">
          <a:satMod val="175000"/>
          <a:alpha val="40000"/>
        </a:schemeClr>
      </a:glow>
    </a:effectLst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0.78159</cdr:x>
      <cdr:y>0</cdr:y>
    </cdr:from>
    <cdr:to>
      <cdr:x>0.89107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528602" y="62370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0.45495</cdr:x>
      <cdr:y>0</cdr:y>
    </cdr:from>
    <cdr:to>
      <cdr:x>0.56442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800188" y="62370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0.62642</cdr:x>
      <cdr:y>0</cdr:y>
    </cdr:from>
    <cdr:to>
      <cdr:x>0.73589</cdr:x>
      <cdr:y>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232458" y="33566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0.08091</cdr:x>
      <cdr:y>0.2288</cdr:y>
    </cdr:from>
    <cdr:to>
      <cdr:x>0.12853</cdr:x>
      <cdr:y>0.30937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32225" y="649227"/>
          <a:ext cx="54864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4771,48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0.13409</cdr:x>
      <cdr:y>0.19475</cdr:y>
    </cdr:from>
    <cdr:to>
      <cdr:x>0.19441</cdr:x>
      <cdr:y>0.2882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44873" y="552602"/>
          <a:ext cx="694944" cy="265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4783,4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0.28351</cdr:x>
      <cdr:y>0.09023</cdr:y>
    </cdr:from>
    <cdr:to>
      <cdr:x>0.36288</cdr:x>
      <cdr:y>0.41248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66374" y="256041"/>
          <a:ext cx="914444" cy="914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1950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0.32615</cdr:x>
      <cdr:y>0.05062</cdr:y>
    </cdr:from>
    <cdr:to>
      <cdr:x>0.40552</cdr:x>
      <cdr:y>0.37287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57721" y="1436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1976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0.37086</cdr:x>
      <cdr:y>0.12683</cdr:y>
    </cdr:from>
    <cdr:to>
      <cdr:x>0.45023</cdr:x>
      <cdr:y>0.44908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72799" y="359890"/>
          <a:ext cx="914444" cy="9143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1922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0.46958</cdr:x>
      <cdr:y>0.10156</cdr:y>
    </cdr:from>
    <cdr:to>
      <cdr:x>0.54894</cdr:x>
      <cdr:y>0.42382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410118" y="28818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5,7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0.51074</cdr:x>
      <cdr:y>0.09023</cdr:y>
    </cdr:from>
    <cdr:to>
      <cdr:x>0.59011</cdr:x>
      <cdr:y>0.41249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884392" y="25603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5,5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0.55155</cdr:x>
      <cdr:y>0.12683</cdr:y>
    </cdr:from>
    <cdr:to>
      <cdr:x>0.63092</cdr:x>
      <cdr:y>0.44908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354617" y="35987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5,5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0.64543</cdr:x>
      <cdr:y>0.16228</cdr:y>
    </cdr:from>
    <cdr:to>
      <cdr:x>0.7248</cdr:x>
      <cdr:y>0.48453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7436169" y="460466"/>
          <a:ext cx="914444" cy="9143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0,41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0.69168</cdr:x>
      <cdr:y>0.16695</cdr:y>
    </cdr:from>
    <cdr:to>
      <cdr:x>0.77105</cdr:x>
      <cdr:y>0.48921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7969041" y="4737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0,41</a:t>
          </a:r>
          <a:endParaRPr lang="ru-RU" sz="12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0.12102</cdr:x>
      <cdr:y>0.06321</cdr:y>
    </cdr:from>
    <cdr:to>
      <cdr:x>0.16864</cdr:x>
      <cdr:y>0.1905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01754" y="160006"/>
          <a:ext cx="551553" cy="322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1268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0.16726</cdr:x>
      <cdr:y>0.10537</cdr:y>
    </cdr:from>
    <cdr:to>
      <cdr:x>0.21583</cdr:x>
      <cdr:y>0.23591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37247" y="266730"/>
          <a:ext cx="562558" cy="3304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1206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0.32579</cdr:x>
      <cdr:y>0.27768</cdr:y>
    </cdr:from>
    <cdr:to>
      <cdr:x>0.36119</cdr:x>
      <cdr:y>0.52069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773424" y="702920"/>
          <a:ext cx="410017" cy="6151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682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0.36684</cdr:x>
      <cdr:y>0.23661</cdr:y>
    </cdr:from>
    <cdr:to>
      <cdr:x>0.39849</cdr:x>
      <cdr:y>0.51351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48929" y="598963"/>
          <a:ext cx="366583" cy="7009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770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0.4155</cdr:x>
      <cdr:y>0.18645</cdr:y>
    </cdr:from>
    <cdr:to>
      <cdr:x>0.44822</cdr:x>
      <cdr:y>0.41988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812453" y="471991"/>
          <a:ext cx="378976" cy="5909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894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0.5161</cdr:x>
      <cdr:y>0.36014</cdr:y>
    </cdr:from>
    <cdr:to>
      <cdr:x>0.55408</cdr:x>
      <cdr:y>0.6824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977726" y="911665"/>
          <a:ext cx="439899" cy="8157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0,32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0.56512</cdr:x>
      <cdr:y>0.40748</cdr:y>
    </cdr:from>
    <cdr:to>
      <cdr:x>0.6008</cdr:x>
      <cdr:y>0.74539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545432" y="1031498"/>
          <a:ext cx="413261" cy="8553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0,3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0.60541</cdr:x>
      <cdr:y>0.46004</cdr:y>
    </cdr:from>
    <cdr:to>
      <cdr:x>0.64507</cdr:x>
      <cdr:y>0.60249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012124" y="1164551"/>
          <a:ext cx="459358" cy="3605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0,26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0.71878</cdr:x>
      <cdr:y>0.20804</cdr:y>
    </cdr:from>
    <cdr:to>
      <cdr:x>0.75439</cdr:x>
      <cdr:y>0.53029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8325152" y="526635"/>
          <a:ext cx="412448" cy="815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1,0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0.76307</cdr:x>
      <cdr:y>0.16255</cdr:y>
    </cdr:from>
    <cdr:to>
      <cdr:x>0.80565</cdr:x>
      <cdr:y>0.50266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8838151" y="411468"/>
          <a:ext cx="493179" cy="8609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1,14</a:t>
          </a:r>
          <a:endParaRPr lang="ru-RU" sz="12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0.13444</cdr:x>
      <cdr:y>0.37829</cdr:y>
    </cdr:from>
    <cdr:to>
      <cdr:x>0.24694</cdr:x>
      <cdr:y>0.54704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92748" y="20498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0.13201</cdr:x>
      <cdr:y>0.02744</cdr:y>
    </cdr:from>
    <cdr:to>
      <cdr:x>0.24451</cdr:x>
      <cdr:y>0.19619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73013" y="14868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0.12392</cdr:x>
      <cdr:y>0.04201</cdr:y>
    </cdr:from>
    <cdr:to>
      <cdr:x>0.23642</cdr:x>
      <cdr:y>0.21076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07229" y="22762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0.11178</cdr:x>
      <cdr:y>0.25689</cdr:y>
    </cdr:from>
    <cdr:to>
      <cdr:x>0.22428</cdr:x>
      <cdr:y>0.42564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08553" y="139200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0.12237</cdr:x>
      <cdr:y>0.11067</cdr:y>
    </cdr:from>
    <cdr:to>
      <cdr:x>0.179</cdr:x>
      <cdr:y>0.16287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994654" y="576193"/>
          <a:ext cx="460288" cy="2717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300" b="0" dirty="0" smtClean="0"/>
            <a:t>11267</a:t>
          </a:r>
          <a:endParaRPr lang="ru-RU" sz="1300" b="0" dirty="0"/>
        </a:p>
      </cdr:txBody>
    </cdr:sp>
  </cdr:relSizeAnchor>
  <cdr:relSizeAnchor xmlns:cdr="http://schemas.openxmlformats.org/drawingml/2006/chartDrawing">
    <cdr:from>
      <cdr:x>0.1911</cdr:x>
      <cdr:y>0.04808</cdr:y>
    </cdr:from>
    <cdr:to>
      <cdr:x>0.3036</cdr:x>
      <cdr:y>0.21683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553237" y="26051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0.18995</cdr:x>
      <cdr:y>0.10519</cdr:y>
    </cdr:from>
    <cdr:to>
      <cdr:x>0.24812</cdr:x>
      <cdr:y>0.15496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543934" y="547670"/>
          <a:ext cx="472806" cy="2591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300" b="0" dirty="0" smtClean="0"/>
            <a:t>11302</a:t>
          </a:r>
          <a:endParaRPr lang="ru-RU" sz="1300" b="0" dirty="0"/>
        </a:p>
      </cdr:txBody>
    </cdr:sp>
  </cdr:relSizeAnchor>
  <cdr:relSizeAnchor xmlns:cdr="http://schemas.openxmlformats.org/drawingml/2006/chartDrawing">
    <cdr:from>
      <cdr:x>0.33561</cdr:x>
      <cdr:y>0.39188</cdr:y>
    </cdr:from>
    <cdr:to>
      <cdr:x>0.39388</cdr:x>
      <cdr:y>0.43923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727823" y="2040294"/>
          <a:ext cx="473618" cy="2465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300" b="0" dirty="0" smtClean="0"/>
            <a:t>6330</a:t>
          </a:r>
          <a:endParaRPr lang="ru-RU" sz="1300" b="0" dirty="0"/>
        </a:p>
      </cdr:txBody>
    </cdr:sp>
  </cdr:relSizeAnchor>
  <cdr:relSizeAnchor xmlns:cdr="http://schemas.openxmlformats.org/drawingml/2006/chartDrawing">
    <cdr:from>
      <cdr:x>0.40219</cdr:x>
      <cdr:y>0.39188</cdr:y>
    </cdr:from>
    <cdr:to>
      <cdr:x>0.46694</cdr:x>
      <cdr:y>0.44408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269036" y="2040294"/>
          <a:ext cx="526288" cy="2717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300" b="0" dirty="0" smtClean="0"/>
            <a:t>6228</a:t>
          </a:r>
          <a:endParaRPr lang="ru-RU" sz="1300" b="0" dirty="0"/>
        </a:p>
      </cdr:txBody>
    </cdr:sp>
  </cdr:relSizeAnchor>
  <cdr:relSizeAnchor xmlns:cdr="http://schemas.openxmlformats.org/drawingml/2006/chartDrawing">
    <cdr:from>
      <cdr:x>0.53446</cdr:x>
      <cdr:y>0.64605</cdr:y>
    </cdr:from>
    <cdr:to>
      <cdr:x>0.63512</cdr:x>
      <cdr:y>0.74516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344125" y="3363661"/>
          <a:ext cx="818165" cy="516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300" b="0" dirty="0" smtClean="0"/>
            <a:t>1894</a:t>
          </a:r>
          <a:endParaRPr lang="ru-RU" sz="1300" b="0" dirty="0"/>
        </a:p>
      </cdr:txBody>
    </cdr:sp>
  </cdr:relSizeAnchor>
  <cdr:relSizeAnchor xmlns:cdr="http://schemas.openxmlformats.org/drawingml/2006/chartDrawing">
    <cdr:from>
      <cdr:x>0.61529</cdr:x>
      <cdr:y>0.60109</cdr:y>
    </cdr:from>
    <cdr:to>
      <cdr:x>0.71175</cdr:x>
      <cdr:y>0.67045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6055476" y="3129548"/>
          <a:ext cx="949319" cy="361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300" b="0" dirty="0" smtClean="0"/>
            <a:t>2801</a:t>
          </a:r>
          <a:endParaRPr lang="ru-RU" sz="1300" b="0" dirty="0"/>
        </a:p>
      </cdr:txBody>
    </cdr:sp>
  </cdr:relSizeAnchor>
  <cdr:relSizeAnchor xmlns:cdr="http://schemas.openxmlformats.org/drawingml/2006/chartDrawing">
    <cdr:from>
      <cdr:x>0.83081</cdr:x>
      <cdr:y>0.63577</cdr:y>
    </cdr:from>
    <cdr:to>
      <cdr:x>0.89634</cdr:x>
      <cdr:y>0.69199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8176476" y="3310109"/>
          <a:ext cx="644918" cy="2927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 </a:t>
          </a:r>
          <a:r>
            <a:rPr lang="ru-RU" sz="1300" dirty="0" smtClean="0"/>
            <a:t>2273</a:t>
          </a:r>
          <a:endParaRPr lang="ru-RU" sz="1300" dirty="0"/>
        </a:p>
      </cdr:txBody>
    </cdr:sp>
  </cdr:relSizeAnchor>
  <cdr:relSizeAnchor xmlns:cdr="http://schemas.openxmlformats.org/drawingml/2006/chartDrawing">
    <cdr:from>
      <cdr:x>0.15515</cdr:x>
      <cdr:y>0.04085</cdr:y>
    </cdr:from>
    <cdr:to>
      <cdr:x>0.20016</cdr:x>
      <cdr:y>0.11005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1261095" y="212673"/>
          <a:ext cx="365841" cy="3602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accent1">
                  <a:lumMod val="50000"/>
                </a:schemeClr>
              </a:solidFill>
            </a:rPr>
            <a:t>(+35)</a:t>
          </a:r>
          <a:endParaRPr lang="ru-RU" sz="1400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0.39012</cdr:x>
      <cdr:y>0.28637</cdr:y>
    </cdr:from>
    <cdr:to>
      <cdr:x>0.45165</cdr:x>
      <cdr:y>0.34536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839438" y="1490989"/>
          <a:ext cx="605491" cy="3071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accent1">
                  <a:lumMod val="50000"/>
                </a:schemeClr>
              </a:solidFill>
            </a:rPr>
            <a:t>(-102)</a:t>
          </a:r>
          <a:endParaRPr lang="ru-RU" sz="1400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0.55452</cdr:x>
      <cdr:y>0.55459</cdr:y>
    </cdr:from>
    <cdr:to>
      <cdr:x>0.6678</cdr:x>
      <cdr:y>0.63577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457310" y="2887471"/>
          <a:ext cx="1114947" cy="4226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(+907)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0.825</cdr:x>
      <cdr:y>0.51025</cdr:y>
    </cdr:from>
    <cdr:to>
      <cdr:x>0.90003</cdr:x>
      <cdr:y>0.57759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6705600" y="2656582"/>
          <a:ext cx="609806" cy="3506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(-770)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0.12148</cdr:x>
      <cdr:y>0.07613</cdr:y>
    </cdr:from>
    <cdr:to>
      <cdr:x>0.25617</cdr:x>
      <cdr:y>0.12273</cdr:y>
    </cdr:to>
    <cdr:cxnSp macro="">
      <cdr:nvCxnSpPr>
        <cdr:cNvPr id="19" name="Прямая со стрелкой 18"/>
        <cdr:cNvCxnSpPr/>
      </cdr:nvCxnSpPr>
      <cdr:spPr>
        <a:xfrm xmlns:a="http://schemas.openxmlformats.org/drawingml/2006/main" flipV="1">
          <a:off x="987425" y="396349"/>
          <a:ext cx="1094760" cy="242622"/>
        </a:xfrm>
        <a:prstGeom xmlns:a="http://schemas.openxmlformats.org/drawingml/2006/main" prst="straightConnector1">
          <a:avLst/>
        </a:prstGeom>
        <a:ln xmlns:a="http://schemas.openxmlformats.org/drawingml/2006/main" w="22225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10"/>
          </a:xfrm>
          <a:prstGeom prst="rect">
            <a:avLst/>
          </a:prstGeom>
        </p:spPr>
        <p:txBody>
          <a:bodyPr vert="horz" lIns="90206" tIns="45103" rIns="90206" bIns="4510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10"/>
          </a:xfrm>
          <a:prstGeom prst="rect">
            <a:avLst/>
          </a:prstGeom>
        </p:spPr>
        <p:txBody>
          <a:bodyPr vert="horz" lIns="90206" tIns="45103" rIns="90206" bIns="45103" rtlCol="0"/>
          <a:lstStyle>
            <a:lvl1pPr algn="r">
              <a:defRPr sz="1200"/>
            </a:lvl1pPr>
          </a:lstStyle>
          <a:p>
            <a:fld id="{7D97F4F1-3580-4B2C-9B02-452022894DD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06" tIns="45103" rIns="90206" bIns="451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0206" tIns="45103" rIns="90206" bIns="4510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831"/>
            <a:ext cx="2914015" cy="490409"/>
          </a:xfrm>
          <a:prstGeom prst="rect">
            <a:avLst/>
          </a:prstGeom>
        </p:spPr>
        <p:txBody>
          <a:bodyPr vert="horz" lIns="90206" tIns="45103" rIns="90206" bIns="4510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9079" y="9283831"/>
            <a:ext cx="2914015" cy="490409"/>
          </a:xfrm>
          <a:prstGeom prst="rect">
            <a:avLst/>
          </a:prstGeom>
        </p:spPr>
        <p:txBody>
          <a:bodyPr vert="horz" lIns="90206" tIns="45103" rIns="90206" bIns="45103" rtlCol="0" anchor="b"/>
          <a:lstStyle>
            <a:lvl1pPr algn="r">
              <a:defRPr sz="1200"/>
            </a:lvl1pPr>
          </a:lstStyle>
          <a:p>
            <a:fld id="{E2519AD8-56CA-43E1-8397-CA5EE1CD3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12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19AD8-56CA-43E1-8397-CA5EE1CD3E3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80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A85A7-D28E-44AA-99FD-93357087073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43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A85A7-D28E-44AA-99FD-933570870732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77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A85A7-D28E-44AA-99FD-93357087073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011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A85A7-D28E-44AA-99FD-933570870732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244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19AD8-56CA-43E1-8397-CA5EE1CD3E3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68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19AD8-56CA-43E1-8397-CA5EE1CD3E36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59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71D3-DFC2-430A-83FB-95E489342F9D}" type="datetime1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59CD-F3D8-4B56-B968-E00FCDC64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440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50D1-212C-4129-933A-2D1C2350B3E8}" type="datetime1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3790951" y="2084917"/>
            <a:ext cx="1219200" cy="12192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296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71D3-DFC2-430A-83FB-95E489342F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59CD-F3D8-4B56-B968-E00FCDC642D2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50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67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B464-AE1E-4427-B2C8-C7508F135D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1B59CD-F3D8-4B56-B968-E00FCDC642D2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07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AF11-9C00-4507-92B7-6A5494E085A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59CD-F3D8-4B56-B968-E00FCDC642D2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600" y="1"/>
            <a:ext cx="10972800" cy="644691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1867" smtClean="0">
                <a:solidFill>
                  <a:prstClr val="black"/>
                </a:solidFill>
              </a:rPr>
              <a:t>Образец заголовка</a:t>
            </a:r>
            <a:endParaRPr lang="ru-RU" sz="1867" dirty="0">
              <a:solidFill>
                <a:prstClr val="black"/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 marL="0" indent="478355">
              <a:buNone/>
              <a:tabLst>
                <a:tab pos="478355" algn="l"/>
              </a:tabLst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2544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 marL="0" indent="0">
              <a:buNone/>
              <a:defRPr sz="1867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67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0" indent="0">
              <a:buNone/>
              <a:defRPr sz="1867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67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BA5E-ED84-4EE5-A1E5-2C74D9C910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59CD-F3D8-4B56-B968-E00FCDC642D2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01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67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lang="ru-RU" sz="2133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 lang="ru-RU" sz="1867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>
              <a:defRPr lang="ru-RU" sz="16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>
              <a:defRPr lang="ru-RU" sz="16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>
              <a:defRPr lang="ru-RU" sz="1467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687AA-87AB-4645-8A76-343DB9AC86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59CD-F3D8-4B56-B968-E00FCDC642D2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62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5F7A-F541-4590-88A1-7C99BBF67B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59CD-F3D8-4B56-B968-E00FCDC642D2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249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6222-10AE-4244-819F-3896DD763B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15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E0A3-42B3-4FE4-BBB1-7FAB1B15DA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3790951" y="2084917"/>
            <a:ext cx="1219200" cy="12192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038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3A2F-96F8-443A-BA1E-F55C3BC345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3790951" y="2084917"/>
            <a:ext cx="1219200" cy="12192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119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67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B464-AE1E-4427-B2C8-C7508F135D34}" type="datetime1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1B59CD-F3D8-4B56-B968-E00FCDC64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90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B664-5AE8-41FA-8B91-A9D0439D98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07BE-2600-4CEE-9628-5DC97552FD3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13040" cy="68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36964" y="126135"/>
            <a:ext cx="8950037" cy="518103"/>
          </a:xfrm>
        </p:spPr>
        <p:txBody>
          <a:bodyPr>
            <a:normAutofit/>
          </a:bodyPr>
          <a:lstStyle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351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E8F7-7F23-4F47-8C1B-2122EDD368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3790951" y="2084917"/>
            <a:ext cx="1219200" cy="12192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235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8E5F-D7B2-4D68-B620-734137DB75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3790951" y="2084917"/>
            <a:ext cx="1219200" cy="12192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138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50D1-212C-4129-933A-2D1C2350B3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3790951" y="2084917"/>
            <a:ext cx="1219200" cy="12192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683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71D3-DFC2-430A-83FB-95E489342F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59CD-F3D8-4B56-B968-E00FCDC642D2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880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67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B464-AE1E-4427-B2C8-C7508F135D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1B59CD-F3D8-4B56-B968-E00FCDC642D2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44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AF11-9C00-4507-92B7-6A5494E085A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59CD-F3D8-4B56-B968-E00FCDC642D2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600" y="1"/>
            <a:ext cx="10972800" cy="644691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1867" smtClean="0">
                <a:solidFill>
                  <a:prstClr val="black"/>
                </a:solidFill>
              </a:rPr>
              <a:t>Образец заголовка</a:t>
            </a:r>
            <a:endParaRPr lang="ru-RU" sz="1867" dirty="0">
              <a:solidFill>
                <a:prstClr val="black"/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 marL="0" indent="478355">
              <a:buNone/>
              <a:tabLst>
                <a:tab pos="478355" algn="l"/>
              </a:tabLst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35383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 marL="0" indent="0">
              <a:buNone/>
              <a:defRPr sz="1867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67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0" indent="0">
              <a:buNone/>
              <a:defRPr sz="1867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67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BA5E-ED84-4EE5-A1E5-2C74D9C910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59CD-F3D8-4B56-B968-E00FCDC642D2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969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67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lang="ru-RU" sz="2133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 lang="ru-RU" sz="1867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>
              <a:defRPr lang="ru-RU" sz="16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>
              <a:defRPr lang="ru-RU" sz="16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>
              <a:defRPr lang="ru-RU" sz="1467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687AA-87AB-4645-8A76-343DB9AC86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59CD-F3D8-4B56-B968-E00FCDC642D2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9767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5F7A-F541-4590-88A1-7C99BBF67B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59CD-F3D8-4B56-B968-E00FCDC642D2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6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AF11-9C00-4507-92B7-6A5494E085A0}" type="datetime1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59CD-F3D8-4B56-B968-E00FCDC642D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600" y="1"/>
            <a:ext cx="10972800" cy="644691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1867" smtClean="0"/>
              <a:t>Образец заголовка</a:t>
            </a:r>
            <a:endParaRPr lang="ru-RU" sz="1867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 marL="0" indent="478355">
              <a:buNone/>
              <a:tabLst>
                <a:tab pos="478355" algn="l"/>
              </a:tabLst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617982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6222-10AE-4244-819F-3896DD763B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4974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3A2F-96F8-443A-BA1E-F55C3BC345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3790951" y="2084917"/>
            <a:ext cx="1219200" cy="12192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1838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B664-5AE8-41FA-8B91-A9D0439D98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07BE-2600-4CEE-9628-5DC97552FD3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13040" cy="68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36964" y="126135"/>
            <a:ext cx="8950037" cy="518103"/>
          </a:xfrm>
        </p:spPr>
        <p:txBody>
          <a:bodyPr>
            <a:normAutofit/>
          </a:bodyPr>
          <a:lstStyle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334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E8F7-7F23-4F47-8C1B-2122EDD368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3790951" y="2084917"/>
            <a:ext cx="1219200" cy="12192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2613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50D1-212C-4129-933A-2D1C2350B3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3790951" y="2084917"/>
            <a:ext cx="1219200" cy="12192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0360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AF74-75BE-4F85-A9BE-7396A91941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08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50D1-212C-4129-933A-2D1C2350B3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3790951" y="2084917"/>
            <a:ext cx="1219200" cy="12192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2665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48CE-E00C-4667-AAC5-575DE4374A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620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A035F-8989-4515-9430-DFFF35D9F3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180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31AD-8A55-4D3C-B0A5-CEF1375921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210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 marL="0" indent="0">
              <a:buNone/>
              <a:defRPr sz="1867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67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0" indent="0">
              <a:buNone/>
              <a:defRPr sz="1867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67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BA5E-ED84-4EE5-A1E5-2C74D9C910DD}" type="datetime1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59CD-F3D8-4B56-B968-E00FCDC64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939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80E2-5FC8-4B34-B604-B5174F61EE7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387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8461-8FD5-4F90-A8D9-3029B3CD0E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142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A16A6-A7FA-4038-9BC5-317288F4E5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452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F79F-84EE-4D52-A9C6-0F7690FC60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772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E577-2EAD-4F45-A05B-18232A7DDD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1437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43B0-8BAF-4C61-80AF-C374107F2C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9134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1258-C721-4797-8837-53966E886C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07BE-2600-4CEE-9628-5DC97552FD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13040" cy="68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36964" y="126135"/>
            <a:ext cx="8950037" cy="518103"/>
          </a:xfrm>
        </p:spPr>
        <p:txBody>
          <a:bodyPr>
            <a:normAutofit/>
          </a:bodyPr>
          <a:lstStyle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51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71D3-DFC2-430A-83FB-95E489342F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59CD-F3D8-4B56-B968-E00FCDC642D2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3883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67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B464-AE1E-4427-B2C8-C7508F135D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1B59CD-F3D8-4B56-B968-E00FCDC642D2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78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AF11-9C00-4507-92B7-6A5494E085A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59CD-F3D8-4B56-B968-E00FCDC642D2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600" y="1"/>
            <a:ext cx="10972800" cy="644691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1867" smtClean="0">
                <a:solidFill>
                  <a:prstClr val="black"/>
                </a:solidFill>
              </a:rPr>
              <a:t>Образец заголовка</a:t>
            </a:r>
            <a:endParaRPr lang="ru-RU" sz="1867" dirty="0">
              <a:solidFill>
                <a:prstClr val="black"/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 marL="0" indent="478355">
              <a:buNone/>
              <a:tabLst>
                <a:tab pos="478355" algn="l"/>
              </a:tabLst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3499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67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lang="ru-RU" sz="2133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 lang="ru-RU" sz="1867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>
              <a:defRPr lang="ru-RU" sz="16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>
              <a:defRPr lang="ru-RU" sz="16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>
              <a:defRPr lang="ru-RU" sz="1467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687AA-87AB-4645-8A76-343DB9AC86CF}" type="datetime1">
              <a:rPr lang="ru-RU" smtClean="0"/>
              <a:t>14.04.2022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59CD-F3D8-4B56-B968-E00FCDC64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7419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 marL="0" indent="0">
              <a:buNone/>
              <a:defRPr sz="1867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67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0" indent="0">
              <a:buNone/>
              <a:defRPr sz="1867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67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BA5E-ED84-4EE5-A1E5-2C74D9C910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59CD-F3D8-4B56-B968-E00FCDC642D2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9251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67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lang="ru-RU" sz="2133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 lang="ru-RU" sz="1867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>
              <a:defRPr lang="ru-RU" sz="16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>
              <a:defRPr lang="ru-RU" sz="16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>
              <a:defRPr lang="ru-RU" sz="1467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687AA-87AB-4645-8A76-343DB9AC86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59CD-F3D8-4B56-B968-E00FCDC642D2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611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5F7A-F541-4590-88A1-7C99BBF67B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59CD-F3D8-4B56-B968-E00FCDC642D2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7216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6222-10AE-4244-819F-3896DD763B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1029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E0A3-42B3-4FE4-BBB1-7FAB1B15DA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3790951" y="2084917"/>
            <a:ext cx="1219200" cy="12192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6804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3A2F-96F8-443A-BA1E-F55C3BC345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3790951" y="2084917"/>
            <a:ext cx="1219200" cy="12192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4750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B664-5AE8-41FA-8B91-A9D0439D98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07BE-2600-4CEE-9628-5DC97552FD3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13040" cy="68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36964" y="126135"/>
            <a:ext cx="8950037" cy="518103"/>
          </a:xfrm>
        </p:spPr>
        <p:txBody>
          <a:bodyPr>
            <a:normAutofit/>
          </a:bodyPr>
          <a:lstStyle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449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B67F-2910-40EF-9456-A434A14758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3790951" y="2084917"/>
            <a:ext cx="1219200" cy="12192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056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E8F7-7F23-4F47-8C1B-2122EDD368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3790951" y="2084917"/>
            <a:ext cx="1219200" cy="12192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1781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8E5F-D7B2-4D68-B620-734137DB75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3790951" y="2084917"/>
            <a:ext cx="1219200" cy="12192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24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5F7A-F541-4590-88A1-7C99BBF67BA9}" type="datetime1">
              <a:rPr lang="ru-RU" smtClean="0"/>
              <a:t>14.04.2022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59CD-F3D8-4B56-B968-E00FCDC64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7063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50D1-212C-4129-933A-2D1C2350B3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3790951" y="2084917"/>
            <a:ext cx="1219200" cy="12192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5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6222-10AE-4244-819F-3896DD763B26}" type="datetime1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70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3A2F-96F8-443A-BA1E-F55C3BC345B6}" type="datetime1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3790951" y="2084917"/>
            <a:ext cx="1219200" cy="12192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023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B664-5AE8-41FA-8B91-A9D0439D98AC}" type="datetime1">
              <a:rPr lang="ru-RU" smtClean="0"/>
              <a:t>14.04.2022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07BE-2600-4CEE-9628-5DC97552FD3D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13040" cy="68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36964" y="126135"/>
            <a:ext cx="8950037" cy="518103"/>
          </a:xfrm>
        </p:spPr>
        <p:txBody>
          <a:bodyPr>
            <a:normAutofit/>
          </a:bodyPr>
          <a:lstStyle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066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1835"/>
            <a:ext cx="12213040" cy="68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644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</a:t>
            </a:r>
            <a:r>
              <a:rPr lang="ru-RU" dirty="0" smtClean="0"/>
              <a:t>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28699-BBA8-40C4-BB78-52067EE58B8F}" type="datetime1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B71B59CD-F3D8-4B56-B968-E00FCDC64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03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0" r:id="rId8"/>
    <p:sldLayoutId id="2147483671" r:id="rId9"/>
    <p:sldLayoutId id="2147483675" r:id="rId10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1867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1467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1835"/>
            <a:ext cx="12213040" cy="68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644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</a:t>
            </a:r>
            <a:r>
              <a:rPr lang="ru-RU" dirty="0" smtClean="0"/>
              <a:t>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28699-BBA8-40C4-BB78-52067EE58B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B71B59CD-F3D8-4B56-B968-E00FCDC642D2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9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5" r:id="rId11"/>
    <p:sldLayoutId id="2147483716" r:id="rId12"/>
    <p:sldLayoutId id="2147483717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1867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1467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1835"/>
            <a:ext cx="12213040" cy="68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644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</a:t>
            </a:r>
            <a:r>
              <a:rPr lang="ru-RU" dirty="0" smtClean="0"/>
              <a:t>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28699-BBA8-40C4-BB78-52067EE58B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B71B59CD-F3D8-4B56-B968-E00FCDC642D2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00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1867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1467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7BEC1-79FC-4ECF-99FB-B76B2F947C2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EE542-FEEB-4DF4-AD82-5509AAB6A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5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1835"/>
            <a:ext cx="12213040" cy="68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644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</a:t>
            </a:r>
            <a:r>
              <a:rPr lang="ru-RU" dirty="0" smtClean="0"/>
              <a:t>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28699-BBA8-40C4-BB78-52067EE58B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B71B59CD-F3D8-4B56-B968-E00FCDC642D2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6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1867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1467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85800" y="3206751"/>
            <a:ext cx="10591800" cy="1470025"/>
          </a:xfrm>
        </p:spPr>
        <p:txBody>
          <a:bodyPr>
            <a:noAutofit/>
          </a:bodyPr>
          <a:lstStyle/>
          <a:p>
            <a:r>
              <a:rPr lang="ru-RU" sz="2400" dirty="0" smtClean="0"/>
              <a:t>О</a:t>
            </a:r>
            <a:r>
              <a:rPr lang="en-US" sz="2400" dirty="0" smtClean="0"/>
              <a:t> </a:t>
            </a:r>
            <a:r>
              <a:rPr lang="ru-RU" sz="2400" dirty="0"/>
              <a:t>работе ГУП «ТЭК СПб» </a:t>
            </a:r>
            <a:br>
              <a:rPr lang="ru-RU" sz="2400" dirty="0"/>
            </a:br>
            <a:r>
              <a:rPr lang="ru-RU" sz="2400" dirty="0"/>
              <a:t>в отопительном сезоне </a:t>
            </a:r>
            <a:r>
              <a:rPr lang="ru-RU" sz="2400" dirty="0" smtClean="0"/>
              <a:t>2021-2022 </a:t>
            </a:r>
            <a:r>
              <a:rPr lang="ru-RU" sz="2400" dirty="0"/>
              <a:t>годов</a:t>
            </a:r>
            <a:br>
              <a:rPr lang="ru-RU" sz="2400" dirty="0"/>
            </a:br>
            <a:r>
              <a:rPr lang="ru-RU" sz="2400" dirty="0"/>
              <a:t>и планах подготовки к отопительному сезону </a:t>
            </a:r>
            <a:r>
              <a:rPr lang="ru-RU" sz="2400" dirty="0" smtClean="0"/>
              <a:t>2022-2023 </a:t>
            </a:r>
            <a:r>
              <a:rPr lang="ru-RU" sz="2400" dirty="0"/>
              <a:t>годов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2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9116" y="-11835"/>
            <a:ext cx="12213040" cy="68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87488" y="176875"/>
            <a:ext cx="9121013" cy="5486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33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Мероприятия по улучшению качества горячего водоснабжения потребителей г. Санкт - Петербург</a:t>
            </a:r>
          </a:p>
          <a:p>
            <a:endParaRPr lang="ru-RU" sz="2133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896534" y="6308711"/>
            <a:ext cx="1344149" cy="57667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white"/>
                </a:solidFill>
              </a:rPr>
              <a:t>10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472243"/>
              </p:ext>
            </p:extLst>
          </p:nvPr>
        </p:nvGraphicFramePr>
        <p:xfrm>
          <a:off x="434706" y="738942"/>
          <a:ext cx="10830453" cy="29513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10742"/>
                <a:gridCol w="3098006"/>
                <a:gridCol w="2821705"/>
              </a:tblGrid>
              <a:tr h="9345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943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тепловых сетей (км)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943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ЦТП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943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Модернизация и капитальный ремонт котлов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1376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Модернизация и капитальный ремонт аккумуляторных баков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943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Модернизация и капитальный ремонт деаэраторов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432" y="3920703"/>
            <a:ext cx="2962563" cy="19673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719" y="3941532"/>
            <a:ext cx="2956624" cy="19716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584" y="3902412"/>
            <a:ext cx="2542348" cy="19948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22" y="3902412"/>
            <a:ext cx="2639362" cy="197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6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 descr="http://www.vonroll-hydro.ch/isotope/o/ortomat-mt-800x800.pn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46998" y="3840107"/>
            <a:ext cx="1404793" cy="1066433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dirty="0" smtClean="0"/>
              <a:t>Внедрение систем </a:t>
            </a:r>
            <a:r>
              <a:rPr lang="ru-RU" sz="1800" b="1" dirty="0"/>
              <a:t>мониторинга </a:t>
            </a:r>
            <a:r>
              <a:rPr lang="ru-RU" sz="1800" b="1" dirty="0" smtClean="0"/>
              <a:t>трубопроводов </a:t>
            </a:r>
            <a:r>
              <a:rPr lang="ru-RU" sz="1800" b="1" dirty="0"/>
              <a:t>тепловых сетей ГУП «ТЭК СПб</a:t>
            </a:r>
            <a:r>
              <a:rPr lang="ru-RU" sz="1800" b="1" dirty="0" smtClean="0"/>
              <a:t>»</a:t>
            </a:r>
            <a:endParaRPr lang="ru-RU" sz="1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6251" y="1797054"/>
            <a:ext cx="565573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 2020 года ГУП «ТЭК СПб» совместно с ООО «</a:t>
            </a:r>
            <a:r>
              <a:rPr lang="ru-RU" sz="1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Инконстрой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выполняются работы по установке системы мониторинга на трубопроводах тепловых сетей ГУП «ТЭК СПб» с применением акустических датчиков.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1924" y="4663705"/>
            <a:ext cx="55192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аварийных работ по вскрытию мест дефектов, обнаруженных Системой, погрешность определения дефекта составляла не более 2-х метров.  Такая высокая точность определения места дефекта позволяет минимизировать земляные работы при их ликвидации.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0067" y="730843"/>
            <a:ext cx="1137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463" algn="just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выявление дефектов на ранней стадии и фиксация времени их возникновения, как следствие, сокращение потерь теплоносителя, сокращение издержек, связанных с устранением дефекта, предотвращение возможных аварийных ситуаций, а также возможности сдвига во времени срока капитальных вложений в связи с увеличением продолжительности эксплуатации отдельных участков тепловых сетей ГУП «ТЭК СПб» в своей деятельности использует методы мониторинга трубопроводов тепловых сетей.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white"/>
                </a:solidFill>
              </a:rPr>
              <a:t>11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1924" y="3925041"/>
            <a:ext cx="41068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Всего будет установлено 1 846 датчиков и охвачено мониторингом порядка 330  км. тепловых сетей</a:t>
            </a:r>
          </a:p>
        </p:txBody>
      </p:sp>
      <p:sp>
        <p:nvSpPr>
          <p:cNvPr id="15" name="Блок-схема: подготовка 14"/>
          <p:cNvSpPr/>
          <p:nvPr/>
        </p:nvSpPr>
        <p:spPr>
          <a:xfrm>
            <a:off x="156251" y="2656395"/>
            <a:ext cx="1583266" cy="1109134"/>
          </a:xfrm>
          <a:prstGeom prst="flowChartPreparation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</a:p>
          <a:p>
            <a:pPr algn="ctr"/>
            <a:r>
              <a:rPr lang="ru-RU" sz="1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датчиков</a:t>
            </a:r>
          </a:p>
        </p:txBody>
      </p:sp>
      <p:sp>
        <p:nvSpPr>
          <p:cNvPr id="20" name="Блок-схема: подготовка 19"/>
          <p:cNvSpPr/>
          <p:nvPr/>
        </p:nvSpPr>
        <p:spPr>
          <a:xfrm>
            <a:off x="2182876" y="2642501"/>
            <a:ext cx="1587499" cy="1116156"/>
          </a:xfrm>
          <a:prstGeom prst="flowChartPreparation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</a:p>
          <a:p>
            <a:pPr algn="ctr"/>
            <a:r>
              <a:rPr lang="ru-RU" sz="1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+ 541 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датчик</a:t>
            </a:r>
          </a:p>
        </p:txBody>
      </p:sp>
      <p:sp>
        <p:nvSpPr>
          <p:cNvPr id="21" name="Блок-схема: подготовка 20"/>
          <p:cNvSpPr/>
          <p:nvPr/>
        </p:nvSpPr>
        <p:spPr>
          <a:xfrm>
            <a:off x="4213734" y="2661789"/>
            <a:ext cx="1574799" cy="1096868"/>
          </a:xfrm>
          <a:prstGeom prst="flowChartPreparation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</a:p>
          <a:p>
            <a:pPr algn="ctr"/>
            <a:r>
              <a:rPr lang="ru-RU" sz="1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+ 1200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датчиков</a:t>
            </a:r>
          </a:p>
        </p:txBody>
      </p:sp>
      <p:sp>
        <p:nvSpPr>
          <p:cNvPr id="25" name="Нашивка 24"/>
          <p:cNvSpPr/>
          <p:nvPr/>
        </p:nvSpPr>
        <p:spPr>
          <a:xfrm>
            <a:off x="1772753" y="3068529"/>
            <a:ext cx="311960" cy="291526"/>
          </a:xfrm>
          <a:prstGeom prst="chevron">
            <a:avLst/>
          </a:prstGeom>
          <a:solidFill>
            <a:srgbClr val="C00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8" name="Нашивка 27"/>
          <p:cNvSpPr/>
          <p:nvPr/>
        </p:nvSpPr>
        <p:spPr>
          <a:xfrm>
            <a:off x="3836074" y="3064032"/>
            <a:ext cx="311960" cy="291526"/>
          </a:xfrm>
          <a:prstGeom prst="chevron">
            <a:avLst/>
          </a:prstGeom>
          <a:solidFill>
            <a:srgbClr val="C00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945970" y="4564171"/>
            <a:ext cx="608179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Внутритрубная диагностика тепломагистралей выполняется с применением передовых робототехнических </a:t>
            </a:r>
            <a:r>
              <a:rPr lang="ru-RU" sz="13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комплексов. Робот </a:t>
            </a:r>
            <a:r>
              <a:rPr lang="ru-RU" sz="1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перемещается внутри трубопровода, определяя фактическое техническое состояние на всей протяженности контролируемого участка. </a:t>
            </a:r>
            <a:endParaRPr lang="ru-RU" sz="13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диагностики используются  методы ультразвукового ЭМА-контроля,  лазерной </a:t>
            </a:r>
            <a:r>
              <a:rPr lang="ru-RU" sz="13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профилометрии</a:t>
            </a:r>
            <a:r>
              <a:rPr lang="ru-RU" sz="1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 визуально-измерительного контроля.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43527" y="1792060"/>
            <a:ext cx="591835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9875" algn="just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предприятием заключен договор с «</a:t>
            </a:r>
            <a:r>
              <a:rPr lang="ru-RU" sz="1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Газпроект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-ДКР» на выполнение работ по проведению внутритрубной диагностики трубопроводов тепловых сетей ГУП «ТЭК СПб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Срок окончания договора – декабрь 2022 года.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Рисунок 34" descr="Motion Contro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749" y="2484557"/>
            <a:ext cx="2197385" cy="1844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3" r="3143"/>
          <a:stretch/>
        </p:blipFill>
        <p:spPr bwMode="auto">
          <a:xfrm>
            <a:off x="5873842" y="2501365"/>
            <a:ext cx="2408010" cy="192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Прямоугольник 32"/>
          <p:cNvSpPr/>
          <p:nvPr/>
        </p:nvSpPr>
        <p:spPr>
          <a:xfrm>
            <a:off x="8131690" y="2501365"/>
            <a:ext cx="18970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algn="just"/>
            <a:r>
              <a:rPr lang="ru-RU" sz="1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Выявляемые отклонения: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недопустимые утонения трубопроводов и фасонных изделий;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площадная и язвенная коррозия;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сквозные повреждения (свищи);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5873842" y="1801060"/>
            <a:ext cx="0" cy="4441575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836325" y="5429839"/>
            <a:ext cx="507358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дефектов на ранней стадии и фиксация времени их возникновения позволяет сократить потери теплоносителя, и издержки Предприятия, а также минимизировать объемы выхода теплоносителя наружу и нанесение ущерба третьим лицам.</a:t>
            </a:r>
          </a:p>
        </p:txBody>
      </p:sp>
    </p:spTree>
    <p:extLst>
      <p:ext uri="{BB962C8B-B14F-4D97-AF65-F5344CB8AC3E}">
        <p14:creationId xmlns:p14="http://schemas.microsoft.com/office/powerpoint/2010/main" val="30049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85800" y="3206751"/>
            <a:ext cx="105918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1867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1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51" y="827063"/>
            <a:ext cx="7459516" cy="5595976"/>
          </a:xfrm>
          <a:prstGeom prst="rect">
            <a:avLst/>
          </a:prstGeom>
        </p:spPr>
      </p:pic>
      <p:sp>
        <p:nvSpPr>
          <p:cNvPr id="3078" name="Заголовок 1"/>
          <p:cNvSpPr txBox="1">
            <a:spLocks/>
          </p:cNvSpPr>
          <p:nvPr/>
        </p:nvSpPr>
        <p:spPr bwMode="auto">
          <a:xfrm>
            <a:off x="1333500" y="0"/>
            <a:ext cx="8951835" cy="67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>
              <a:defRPr sz="1600" b="1"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dirty="0"/>
              <a:t>Характеристика комплекса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4833" y="700539"/>
            <a:ext cx="1973425" cy="111831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1867" b="1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867" b="1" dirty="0" smtClean="0">
                <a:latin typeface="Times New Roman" pitchFamily="18" charset="0"/>
                <a:cs typeface="Times New Roman" pitchFamily="18" charset="0"/>
              </a:rPr>
              <a:t>746,9</a:t>
            </a:r>
            <a:r>
              <a:rPr lang="ru-RU" sz="1600" dirty="0" smtClean="0"/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км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тепловых сетей</a:t>
            </a:r>
          </a:p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55,36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км. </a:t>
            </a:r>
          </a:p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бесхозяйных сетей)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2501" y="1748098"/>
            <a:ext cx="1425518" cy="6669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ru-RU" sz="1867" b="1" dirty="0" smtClean="0">
                <a:latin typeface="Times New Roman" pitchFamily="18" charset="0"/>
                <a:cs typeface="Times New Roman" pitchFamily="18" charset="0"/>
              </a:rPr>
              <a:t>275</a:t>
            </a:r>
            <a:endParaRPr lang="ru-RU" sz="1867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67" b="1" dirty="0">
                <a:latin typeface="Times New Roman" pitchFamily="18" charset="0"/>
                <a:cs typeface="Times New Roman" pitchFamily="18" charset="0"/>
              </a:rPr>
              <a:t>котельных</a:t>
            </a:r>
            <a:r>
              <a:rPr lang="ru-RU" sz="1867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67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384" y="2674662"/>
            <a:ext cx="796483" cy="40872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06829" y="2445755"/>
            <a:ext cx="716863" cy="74898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67" b="1" dirty="0">
                <a:latin typeface="Times New Roman" pitchFamily="18" charset="0"/>
                <a:cs typeface="Times New Roman" pitchFamily="18" charset="0"/>
              </a:rPr>
              <a:t>216</a:t>
            </a:r>
          </a:p>
          <a:p>
            <a:pPr algn="ctr"/>
            <a:r>
              <a:rPr lang="ru-RU" sz="1867" b="1" dirty="0">
                <a:latin typeface="Times New Roman" pitchFamily="18" charset="0"/>
                <a:cs typeface="Times New Roman" pitchFamily="18" charset="0"/>
              </a:rPr>
              <a:t>ЦТП</a:t>
            </a:r>
            <a:endParaRPr lang="ru-RU" sz="186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9294" y="3248654"/>
            <a:ext cx="1651927" cy="6669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ru-RU" sz="1867" b="1" dirty="0">
                <a:latin typeface="Times New Roman" pitchFamily="18" charset="0"/>
                <a:cs typeface="Times New Roman" pitchFamily="18" charset="0"/>
              </a:rPr>
              <a:t>более</a:t>
            </a:r>
          </a:p>
          <a:p>
            <a:pPr algn="ctr"/>
            <a:r>
              <a:rPr lang="ru-RU" sz="1867" b="1" dirty="0">
                <a:latin typeface="Times New Roman" pitchFamily="18" charset="0"/>
                <a:cs typeface="Times New Roman" pitchFamily="18" charset="0"/>
              </a:rPr>
              <a:t>16 000 зданий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5187" y="4059249"/>
            <a:ext cx="2260891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Суммарная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установленная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тепловая мощность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022,52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Гкал/ч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77" y="5465765"/>
            <a:ext cx="1020019" cy="73719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27382" y="5105051"/>
            <a:ext cx="18532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Общая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подключенная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нагрузка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10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179,52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Гкал/ч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561" y="974064"/>
            <a:ext cx="1262120" cy="42982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610" y="1567497"/>
            <a:ext cx="1018236" cy="92285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07" y="3404909"/>
            <a:ext cx="1079373" cy="49636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06" y="4098675"/>
            <a:ext cx="1032365" cy="91783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5600103" y="874958"/>
            <a:ext cx="50496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Зона обслуживания: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sz="2133" b="1" dirty="0">
                <a:latin typeface="Times New Roman" pitchFamily="18" charset="0"/>
                <a:cs typeface="Times New Roman" pitchFamily="18" charset="0"/>
              </a:rPr>
              <a:t>районов СПб и 4 района ЛО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683335" y="3756672"/>
            <a:ext cx="2111640" cy="232976"/>
          </a:xfrm>
          <a:prstGeom prst="wedgeRoundRectCallout">
            <a:avLst>
              <a:gd name="adj1" fmla="val 90945"/>
              <a:gd name="adj2" fmla="val 9470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600" dirty="0">
                <a:solidFill>
                  <a:schemeClr val="bg1"/>
                </a:solidFill>
                <a:latin typeface="Arial Narrow" pitchFamily="34" charset="0"/>
              </a:rPr>
              <a:t>Адмиралтейский </a:t>
            </a: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2,2%</a:t>
            </a:r>
          </a:p>
        </p:txBody>
      </p:sp>
      <p:sp>
        <p:nvSpPr>
          <p:cNvPr id="43" name="Скругленная прямоугольная выноска 42"/>
          <p:cNvSpPr/>
          <p:nvPr/>
        </p:nvSpPr>
        <p:spPr>
          <a:xfrm>
            <a:off x="5370860" y="3493781"/>
            <a:ext cx="2208245" cy="180000"/>
          </a:xfrm>
          <a:prstGeom prst="wedgeRoundRectCallout">
            <a:avLst>
              <a:gd name="adj1" fmla="val 83376"/>
              <a:gd name="adj2" fmla="val 28534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600" dirty="0">
                <a:solidFill>
                  <a:schemeClr val="bg1"/>
                </a:solidFill>
                <a:latin typeface="Arial Narrow" pitchFamily="34" charset="0"/>
              </a:rPr>
              <a:t>Василеостровский </a:t>
            </a: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4,5%</a:t>
            </a:r>
          </a:p>
        </p:txBody>
      </p:sp>
      <p:sp>
        <p:nvSpPr>
          <p:cNvPr id="44" name="Скругленная прямоугольная выноска 43"/>
          <p:cNvSpPr/>
          <p:nvPr/>
        </p:nvSpPr>
        <p:spPr>
          <a:xfrm>
            <a:off x="9159303" y="1729011"/>
            <a:ext cx="1721492" cy="180000"/>
          </a:xfrm>
          <a:prstGeom prst="wedgeRoundRectCallout">
            <a:avLst>
              <a:gd name="adj1" fmla="val -108551"/>
              <a:gd name="adj2" fmla="val 172398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600" dirty="0">
                <a:solidFill>
                  <a:schemeClr val="bg1"/>
                </a:solidFill>
                <a:latin typeface="Arial Narrow" pitchFamily="34" charset="0"/>
              </a:rPr>
              <a:t>Выборгский </a:t>
            </a: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99%</a:t>
            </a:r>
          </a:p>
        </p:txBody>
      </p:sp>
      <p:sp>
        <p:nvSpPr>
          <p:cNvPr id="46" name="Скругленная прямоугольная выноска 45"/>
          <p:cNvSpPr/>
          <p:nvPr/>
        </p:nvSpPr>
        <p:spPr>
          <a:xfrm>
            <a:off x="9755495" y="2231308"/>
            <a:ext cx="1802768" cy="180000"/>
          </a:xfrm>
          <a:prstGeom prst="wedgeRoundRectCallout">
            <a:avLst>
              <a:gd name="adj1" fmla="val -82302"/>
              <a:gd name="adj2" fmla="val 239004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600" dirty="0">
                <a:solidFill>
                  <a:schemeClr val="bg1"/>
                </a:solidFill>
                <a:latin typeface="Arial Narrow" pitchFamily="34" charset="0"/>
              </a:rPr>
              <a:t>Калининский </a:t>
            </a: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81,9%</a:t>
            </a:r>
          </a:p>
        </p:txBody>
      </p:sp>
      <p:sp>
        <p:nvSpPr>
          <p:cNvPr id="47" name="Скругленная прямоугольная выноска 46"/>
          <p:cNvSpPr/>
          <p:nvPr/>
        </p:nvSpPr>
        <p:spPr>
          <a:xfrm>
            <a:off x="4911886" y="4675629"/>
            <a:ext cx="2208245" cy="202088"/>
          </a:xfrm>
          <a:prstGeom prst="wedgeRoundRectCallout">
            <a:avLst>
              <a:gd name="adj1" fmla="val 81169"/>
              <a:gd name="adj2" fmla="val -56814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600" dirty="0" err="1">
                <a:solidFill>
                  <a:schemeClr val="bg1"/>
                </a:solidFill>
                <a:latin typeface="Arial Narrow" pitchFamily="34" charset="0"/>
              </a:rPr>
              <a:t>Красносельский</a:t>
            </a:r>
            <a:r>
              <a:rPr lang="ru-RU" sz="16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74,1%</a:t>
            </a:r>
          </a:p>
        </p:txBody>
      </p:sp>
      <p:sp>
        <p:nvSpPr>
          <p:cNvPr id="48" name="Скругленная прямоугольная выноска 47"/>
          <p:cNvSpPr/>
          <p:nvPr/>
        </p:nvSpPr>
        <p:spPr>
          <a:xfrm>
            <a:off x="4911886" y="4247651"/>
            <a:ext cx="2208245" cy="202088"/>
          </a:xfrm>
          <a:prstGeom prst="wedgeRoundRectCallout">
            <a:avLst>
              <a:gd name="adj1" fmla="val 109816"/>
              <a:gd name="adj2" fmla="val -65351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600" dirty="0">
                <a:solidFill>
                  <a:schemeClr val="bg1"/>
                </a:solidFill>
                <a:latin typeface="Arial Narrow" pitchFamily="34" charset="0"/>
              </a:rPr>
              <a:t>Кировский </a:t>
            </a: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12,3%</a:t>
            </a:r>
          </a:p>
        </p:txBody>
      </p:sp>
      <p:sp>
        <p:nvSpPr>
          <p:cNvPr id="49" name="Скругленная прямоугольная выноска 48"/>
          <p:cNvSpPr/>
          <p:nvPr/>
        </p:nvSpPr>
        <p:spPr>
          <a:xfrm>
            <a:off x="3926937" y="2028920"/>
            <a:ext cx="1964100" cy="180000"/>
          </a:xfrm>
          <a:prstGeom prst="wedgeRoundRectCallout">
            <a:avLst>
              <a:gd name="adj1" fmla="val 5962"/>
              <a:gd name="adj2" fmla="val 430078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600" dirty="0">
                <a:solidFill>
                  <a:schemeClr val="bg1"/>
                </a:solidFill>
                <a:latin typeface="Arial Narrow" pitchFamily="34" charset="0"/>
              </a:rPr>
              <a:t>Кронштадтский </a:t>
            </a: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100%</a:t>
            </a:r>
          </a:p>
        </p:txBody>
      </p:sp>
      <p:sp>
        <p:nvSpPr>
          <p:cNvPr id="50" name="Скругленная прямоугольная выноска 49"/>
          <p:cNvSpPr/>
          <p:nvPr/>
        </p:nvSpPr>
        <p:spPr>
          <a:xfrm>
            <a:off x="5615947" y="2559257"/>
            <a:ext cx="1847515" cy="180000"/>
          </a:xfrm>
          <a:prstGeom prst="wedgeRoundRectCallout">
            <a:avLst>
              <a:gd name="adj1" fmla="val 84054"/>
              <a:gd name="adj2" fmla="val 176467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600" dirty="0">
                <a:solidFill>
                  <a:schemeClr val="bg1"/>
                </a:solidFill>
                <a:latin typeface="Arial Narrow" pitchFamily="34" charset="0"/>
              </a:rPr>
              <a:t>Приморский </a:t>
            </a: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99,9%</a:t>
            </a:r>
          </a:p>
        </p:txBody>
      </p:sp>
      <p:sp>
        <p:nvSpPr>
          <p:cNvPr id="51" name="Скругленная прямоугольная выноска 50"/>
          <p:cNvSpPr/>
          <p:nvPr/>
        </p:nvSpPr>
        <p:spPr>
          <a:xfrm>
            <a:off x="9761196" y="2714121"/>
            <a:ext cx="2304256" cy="204360"/>
          </a:xfrm>
          <a:prstGeom prst="wedgeRoundRectCallout">
            <a:avLst>
              <a:gd name="adj1" fmla="val -51390"/>
              <a:gd name="adj2" fmla="val 120715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600" dirty="0">
                <a:solidFill>
                  <a:schemeClr val="bg1"/>
                </a:solidFill>
                <a:latin typeface="Arial Narrow" pitchFamily="34" charset="0"/>
              </a:rPr>
              <a:t>Красногвардейский </a:t>
            </a: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88,8%</a:t>
            </a:r>
          </a:p>
        </p:txBody>
      </p:sp>
      <p:sp>
        <p:nvSpPr>
          <p:cNvPr id="52" name="Скругленная прямоугольная выноска 51"/>
          <p:cNvSpPr/>
          <p:nvPr/>
        </p:nvSpPr>
        <p:spPr>
          <a:xfrm>
            <a:off x="6174553" y="5300315"/>
            <a:ext cx="1891667" cy="202088"/>
          </a:xfrm>
          <a:prstGeom prst="wedgeRoundRectCallout">
            <a:avLst>
              <a:gd name="adj1" fmla="val 76481"/>
              <a:gd name="adj2" fmla="val -265978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600" dirty="0">
                <a:solidFill>
                  <a:schemeClr val="bg1"/>
                </a:solidFill>
                <a:latin typeface="Arial Narrow" pitchFamily="34" charset="0"/>
              </a:rPr>
              <a:t>Московский </a:t>
            </a: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32,7%</a:t>
            </a:r>
          </a:p>
        </p:txBody>
      </p:sp>
      <p:sp>
        <p:nvSpPr>
          <p:cNvPr id="53" name="Скругленная прямоугольная выноска 52"/>
          <p:cNvSpPr/>
          <p:nvPr/>
        </p:nvSpPr>
        <p:spPr>
          <a:xfrm>
            <a:off x="6615673" y="6000869"/>
            <a:ext cx="1767135" cy="202088"/>
          </a:xfrm>
          <a:prstGeom prst="wedgeRoundRectCallout">
            <a:avLst>
              <a:gd name="adj1" fmla="val 87940"/>
              <a:gd name="adj2" fmla="val -274515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600" dirty="0">
                <a:solidFill>
                  <a:schemeClr val="bg1"/>
                </a:solidFill>
                <a:latin typeface="Arial Narrow" pitchFamily="34" charset="0"/>
              </a:rPr>
              <a:t>Пушкинский </a:t>
            </a: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87,2%</a:t>
            </a:r>
          </a:p>
        </p:txBody>
      </p:sp>
      <p:sp>
        <p:nvSpPr>
          <p:cNvPr id="54" name="Скругленная прямоугольная выноска 53"/>
          <p:cNvSpPr/>
          <p:nvPr/>
        </p:nvSpPr>
        <p:spPr>
          <a:xfrm>
            <a:off x="10082484" y="5913905"/>
            <a:ext cx="1694813" cy="198001"/>
          </a:xfrm>
          <a:prstGeom prst="wedgeRoundRectCallout">
            <a:avLst>
              <a:gd name="adj1" fmla="val -13171"/>
              <a:gd name="adj2" fmla="val -359153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600" dirty="0" err="1">
                <a:solidFill>
                  <a:schemeClr val="bg1"/>
                </a:solidFill>
                <a:latin typeface="Arial Narrow" pitchFamily="34" charset="0"/>
              </a:rPr>
              <a:t>Колпинский</a:t>
            </a:r>
            <a:r>
              <a:rPr lang="ru-RU" sz="16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100%</a:t>
            </a:r>
          </a:p>
        </p:txBody>
      </p:sp>
      <p:sp>
        <p:nvSpPr>
          <p:cNvPr id="55" name="Скругленная прямоугольная выноска 54"/>
          <p:cNvSpPr/>
          <p:nvPr/>
        </p:nvSpPr>
        <p:spPr>
          <a:xfrm>
            <a:off x="10106324" y="4348695"/>
            <a:ext cx="1891488" cy="202088"/>
          </a:xfrm>
          <a:prstGeom prst="wedgeRoundRectCallout">
            <a:avLst>
              <a:gd name="adj1" fmla="val -98439"/>
              <a:gd name="adj2" fmla="val 58438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600" dirty="0" err="1">
                <a:solidFill>
                  <a:schemeClr val="bg1"/>
                </a:solidFill>
                <a:latin typeface="Arial Narrow" pitchFamily="34" charset="0"/>
              </a:rPr>
              <a:t>Фрунзенский</a:t>
            </a:r>
            <a:r>
              <a:rPr lang="ru-RU" sz="16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14,4%</a:t>
            </a:r>
          </a:p>
        </p:txBody>
      </p:sp>
      <p:sp>
        <p:nvSpPr>
          <p:cNvPr id="56" name="Скругленная прямоугольная выноска 55"/>
          <p:cNvSpPr/>
          <p:nvPr/>
        </p:nvSpPr>
        <p:spPr>
          <a:xfrm>
            <a:off x="5739437" y="3187089"/>
            <a:ext cx="1999435" cy="180000"/>
          </a:xfrm>
          <a:prstGeom prst="wedgeRoundRectCallout">
            <a:avLst>
              <a:gd name="adj1" fmla="val 89463"/>
              <a:gd name="adj2" fmla="val 11484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600" dirty="0">
                <a:solidFill>
                  <a:schemeClr val="bg1"/>
                </a:solidFill>
                <a:latin typeface="Arial Narrow" pitchFamily="34" charset="0"/>
              </a:rPr>
              <a:t>Петроградский </a:t>
            </a: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1,1%</a:t>
            </a:r>
          </a:p>
        </p:txBody>
      </p:sp>
      <p:sp>
        <p:nvSpPr>
          <p:cNvPr id="57" name="Скругленная прямоугольная выноска 56"/>
          <p:cNvSpPr/>
          <p:nvPr/>
        </p:nvSpPr>
        <p:spPr>
          <a:xfrm>
            <a:off x="9890769" y="3445051"/>
            <a:ext cx="1847515" cy="180000"/>
          </a:xfrm>
          <a:prstGeom prst="wedgeRoundRectCallout">
            <a:avLst>
              <a:gd name="adj1" fmla="val -100139"/>
              <a:gd name="adj2" fmla="val 76409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600" dirty="0">
                <a:solidFill>
                  <a:schemeClr val="bg1"/>
                </a:solidFill>
                <a:latin typeface="Arial Narrow" pitchFamily="34" charset="0"/>
              </a:rPr>
              <a:t>Центральный </a:t>
            </a: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1,9%</a:t>
            </a:r>
          </a:p>
        </p:txBody>
      </p:sp>
      <p:sp>
        <p:nvSpPr>
          <p:cNvPr id="58" name="Скругленная прямоугольная выноска 57"/>
          <p:cNvSpPr/>
          <p:nvPr/>
        </p:nvSpPr>
        <p:spPr>
          <a:xfrm>
            <a:off x="10285335" y="3896587"/>
            <a:ext cx="1739829" cy="202088"/>
          </a:xfrm>
          <a:prstGeom prst="wedgeRoundRectCallout">
            <a:avLst>
              <a:gd name="adj1" fmla="val -94762"/>
              <a:gd name="adj2" fmla="val -5591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600" dirty="0">
                <a:solidFill>
                  <a:schemeClr val="bg1"/>
                </a:solidFill>
                <a:latin typeface="Arial Narrow" pitchFamily="34" charset="0"/>
              </a:rPr>
              <a:t>Невский </a:t>
            </a: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70,6%</a:t>
            </a:r>
          </a:p>
        </p:txBody>
      </p:sp>
      <p:sp>
        <p:nvSpPr>
          <p:cNvPr id="59" name="Скругленная прямоугольная выноска 58"/>
          <p:cNvSpPr/>
          <p:nvPr/>
        </p:nvSpPr>
        <p:spPr>
          <a:xfrm>
            <a:off x="3791754" y="1639009"/>
            <a:ext cx="1597377" cy="187523"/>
          </a:xfrm>
          <a:prstGeom prst="wedgeRoundRectCallout">
            <a:avLst>
              <a:gd name="adj1" fmla="val 128335"/>
              <a:gd name="adj2" fmla="val 77831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600" dirty="0">
                <a:solidFill>
                  <a:schemeClr val="bg1"/>
                </a:solidFill>
                <a:latin typeface="Arial Narrow" pitchFamily="34" charset="0"/>
              </a:rPr>
              <a:t>Курортный</a:t>
            </a:r>
            <a:r>
              <a:rPr lang="ru-RU" sz="14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Arial Narrow" pitchFamily="34" charset="0"/>
              </a:rPr>
              <a:t>0,1%</a:t>
            </a:r>
          </a:p>
        </p:txBody>
      </p:sp>
      <p:sp>
        <p:nvSpPr>
          <p:cNvPr id="61" name="Овал 60"/>
          <p:cNvSpPr/>
          <p:nvPr/>
        </p:nvSpPr>
        <p:spPr>
          <a:xfrm>
            <a:off x="8117087" y="2118920"/>
            <a:ext cx="125525" cy="9414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2" name="Овал 61"/>
          <p:cNvSpPr/>
          <p:nvPr/>
        </p:nvSpPr>
        <p:spPr>
          <a:xfrm>
            <a:off x="8054324" y="2936607"/>
            <a:ext cx="125525" cy="9414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3" name="Овал 62"/>
          <p:cNvSpPr/>
          <p:nvPr/>
        </p:nvSpPr>
        <p:spPr>
          <a:xfrm>
            <a:off x="9168342" y="2729571"/>
            <a:ext cx="125525" cy="9414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4" name="Овал 63"/>
          <p:cNvSpPr/>
          <p:nvPr/>
        </p:nvSpPr>
        <p:spPr>
          <a:xfrm>
            <a:off x="9629968" y="3029687"/>
            <a:ext cx="125525" cy="9414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5" name="Овал 64"/>
          <p:cNvSpPr/>
          <p:nvPr/>
        </p:nvSpPr>
        <p:spPr>
          <a:xfrm>
            <a:off x="8914392" y="3644347"/>
            <a:ext cx="125525" cy="9414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6" name="Овал 65"/>
          <p:cNvSpPr/>
          <p:nvPr/>
        </p:nvSpPr>
        <p:spPr>
          <a:xfrm>
            <a:off x="8320035" y="3579756"/>
            <a:ext cx="125525" cy="9414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7" name="Овал 66"/>
          <p:cNvSpPr/>
          <p:nvPr/>
        </p:nvSpPr>
        <p:spPr>
          <a:xfrm>
            <a:off x="8445560" y="3291176"/>
            <a:ext cx="125525" cy="9414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8" name="Овал 67"/>
          <p:cNvSpPr/>
          <p:nvPr/>
        </p:nvSpPr>
        <p:spPr>
          <a:xfrm>
            <a:off x="8571086" y="3842351"/>
            <a:ext cx="125525" cy="9414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9" name="Овал 68"/>
          <p:cNvSpPr/>
          <p:nvPr/>
        </p:nvSpPr>
        <p:spPr>
          <a:xfrm>
            <a:off x="7698667" y="4628557"/>
            <a:ext cx="125525" cy="9414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70" name="Овал 69"/>
          <p:cNvSpPr/>
          <p:nvPr/>
        </p:nvSpPr>
        <p:spPr>
          <a:xfrm>
            <a:off x="8329192" y="4153619"/>
            <a:ext cx="125525" cy="9414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71" name="Овал 70"/>
          <p:cNvSpPr/>
          <p:nvPr/>
        </p:nvSpPr>
        <p:spPr>
          <a:xfrm>
            <a:off x="8508323" y="4791825"/>
            <a:ext cx="125525" cy="9414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72" name="Овал 71"/>
          <p:cNvSpPr/>
          <p:nvPr/>
        </p:nvSpPr>
        <p:spPr>
          <a:xfrm>
            <a:off x="4930820" y="2918481"/>
            <a:ext cx="125525" cy="9414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73" name="Овал 72"/>
          <p:cNvSpPr/>
          <p:nvPr/>
        </p:nvSpPr>
        <p:spPr>
          <a:xfrm>
            <a:off x="9231104" y="4503711"/>
            <a:ext cx="125525" cy="9414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74" name="Овал 73"/>
          <p:cNvSpPr/>
          <p:nvPr/>
        </p:nvSpPr>
        <p:spPr>
          <a:xfrm>
            <a:off x="10628084" y="5206171"/>
            <a:ext cx="125525" cy="9414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75" name="Овал 74"/>
          <p:cNvSpPr/>
          <p:nvPr/>
        </p:nvSpPr>
        <p:spPr>
          <a:xfrm>
            <a:off x="8977155" y="5502403"/>
            <a:ext cx="125525" cy="9414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76" name="Овал 75"/>
          <p:cNvSpPr/>
          <p:nvPr/>
        </p:nvSpPr>
        <p:spPr>
          <a:xfrm>
            <a:off x="9504443" y="3936495"/>
            <a:ext cx="125525" cy="9414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98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487488" y="1"/>
            <a:ext cx="10363200" cy="96010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133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896534" y="6308711"/>
            <a:ext cx="1344149" cy="57667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392238" y="0"/>
            <a:ext cx="9121013" cy="64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>
              <a:defRPr sz="1600" b="1"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prstClr val="black"/>
                </a:solidFill>
              </a:rPr>
              <a:t>Комплектация сил и средств  постоянной готовности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623392" y="644691"/>
          <a:ext cx="10465163" cy="28041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465163"/>
              </a:tblGrid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169  аварийно-ремонтных бригад численностью 964 человека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116 суточных бригад, из них 29 в режиме постоянной готовности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51 дневная бригада 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67  единиц аварийной и специализированной техники  в сутки 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63  передвижных дизель-генераторов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(от 24кВт до 635 кВт)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8  блок-модульных котельных (по 2,5Мвт)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Сформирован аварийный запас материалов и оборудования</a:t>
                      </a:r>
                      <a:endParaRPr lang="ru-RU" sz="16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endParaRPr lang="ru-RU" sz="16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Picture 8" descr="\\SRV8\Smi_archive\ФОТОБАНК\Архив_2011 (26)\ОБЩАЯ  ПАПКА (2011)\01.КОТЕЛЬНЫЕ\Г-О - учения\ФРКК(Бассейная,59-2)\TSB_6029.JPG"/>
          <p:cNvPicPr>
            <a:picLocks noChangeAspect="1" noChangeArrowheads="1"/>
          </p:cNvPicPr>
          <p:nvPr/>
        </p:nvPicPr>
        <p:blipFill>
          <a:blip r:embed="rId3" cstate="print"/>
          <a:srcRect l="5475"/>
          <a:stretch>
            <a:fillRect/>
          </a:stretch>
        </p:blipFill>
        <p:spPr bwMode="auto">
          <a:xfrm>
            <a:off x="9110116" y="3714441"/>
            <a:ext cx="2800349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0847851" y="6281327"/>
            <a:ext cx="1344149" cy="57667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4" descr="\\SRV8\Smi_archive\ФОТОБАНК\Фото 2014\35 ПОСММ 24.04.14\отобрано ПОСММ\DSC_0120.JPG"/>
          <p:cNvPicPr>
            <a:picLocks noChangeAspect="1" noChangeArrowheads="1"/>
          </p:cNvPicPr>
          <p:nvPr/>
        </p:nvPicPr>
        <p:blipFill>
          <a:blip r:embed="rId4" cstate="print"/>
          <a:srcRect l="3233" r="3432" b="10056"/>
          <a:stretch>
            <a:fillRect/>
          </a:stretch>
        </p:blipFill>
        <p:spPr bwMode="auto">
          <a:xfrm>
            <a:off x="6192011" y="3716558"/>
            <a:ext cx="3073400" cy="196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\\SRV8\Smi_archive\ФОТОБАНК\Архив_2013 (33)\ПОСММ. Собрание сочинений\ПОСММ - Mersedeц\TSB_65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420" y="3705974"/>
            <a:ext cx="2976033" cy="19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>
                <a:solidFill>
                  <a:prstClr val="white"/>
                </a:solidFill>
              </a:rPr>
              <a:pPr/>
              <a:t>3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Picture 4" descr="http://gptek.spb.ru/upload/resize_cache/iblock/d1c/1600_1200_1/d1c1db5461bc1f4337585ccfbbf11fb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514" y="3714441"/>
            <a:ext cx="2971882" cy="197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81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"/>
            <a:ext cx="12213040" cy="688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23392" y="0"/>
            <a:ext cx="10363200" cy="5486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Статистика технологических нарушений на тепловых сетях  </a:t>
            </a:r>
          </a:p>
          <a:p>
            <a:pPr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172 дня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отопительного сезона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2021-2022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годов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896534" y="6308711"/>
            <a:ext cx="1344149" cy="57667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847851" y="6281327"/>
            <a:ext cx="1344149" cy="57667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>
                <a:solidFill>
                  <a:schemeClr val="bg1"/>
                </a:solidFill>
              </a:rPr>
              <a:pPr/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418087"/>
              </p:ext>
            </p:extLst>
          </p:nvPr>
        </p:nvGraphicFramePr>
        <p:xfrm>
          <a:off x="624181" y="716558"/>
          <a:ext cx="10593319" cy="5133876"/>
        </p:xfrm>
        <a:graphic>
          <a:graphicData uri="http://schemas.openxmlformats.org/drawingml/2006/table">
            <a:tbl>
              <a:tblPr/>
              <a:tblGrid>
                <a:gridCol w="501181"/>
                <a:gridCol w="1961373"/>
                <a:gridCol w="1724493"/>
                <a:gridCol w="1724493"/>
                <a:gridCol w="1928738"/>
                <a:gridCol w="1398082"/>
                <a:gridCol w="1354959"/>
              </a:tblGrid>
              <a:tr h="346347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8523" marR="8523" marT="113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Административный 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00" marR="48000" marT="601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Удельная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повреждаемость, </a:t>
                      </a:r>
                      <a:r>
                        <a:rPr lang="ru-RU" sz="1200" b="1" i="0" u="none" strike="noStrike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/км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00" marR="48000" marT="6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Протяженность т/с,</a:t>
                      </a:r>
                      <a:r>
                        <a:rPr lang="ru-RU" sz="1200" b="1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п.км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00" marR="48000" marT="6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 дефектов, </a:t>
                      </a:r>
                      <a:r>
                        <a:rPr lang="ru-RU" sz="1200" b="1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00" marR="48000" marT="6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 ограничений МКД</a:t>
                      </a:r>
                      <a:r>
                        <a:rPr lang="ru-RU" sz="1200" b="1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теплоснабжения</a:t>
                      </a:r>
                      <a:endParaRPr lang="ru-RU" sz="1200" b="1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00" marR="48000" marT="6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9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6016" marR="6016" marT="6016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6016" marR="6016" marT="6016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6016" marR="6016" marT="6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ЦО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00" marR="48000" marT="601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ГВС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00" marR="48000" marT="6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662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523" marR="8523" marT="113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Пушкинский          </a:t>
                      </a:r>
                    </a:p>
                  </a:txBody>
                  <a:tcPr marL="10160" marR="10160" marT="1016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325,34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662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523" marR="8523" marT="113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Колпинский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</a:t>
                      </a:r>
                    </a:p>
                  </a:txBody>
                  <a:tcPr marL="10160" marR="10160" marT="1016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301,57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662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523" marR="8523" marT="113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Кронштадтский       </a:t>
                      </a:r>
                    </a:p>
                  </a:txBody>
                  <a:tcPr marL="10160" marR="10160" marT="1016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105,24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662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523" marR="8523" marT="113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Фрунзенский         </a:t>
                      </a:r>
                    </a:p>
                  </a:txBody>
                  <a:tcPr marL="10160" marR="10160" marT="1016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66,84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662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523" marR="8523" marT="113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Кировский           </a:t>
                      </a:r>
                    </a:p>
                  </a:txBody>
                  <a:tcPr marL="10160" marR="10160" marT="1016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662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523" marR="8523" marT="113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Адмиралтейский</a:t>
                      </a: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662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523" marR="8523" marT="113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Невский             </a:t>
                      </a:r>
                    </a:p>
                  </a:txBody>
                  <a:tcPr marL="10160" marR="10160" marT="1016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539,23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662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523" marR="8523" marT="113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Красносельский      </a:t>
                      </a:r>
                    </a:p>
                  </a:txBody>
                  <a:tcPr marL="10160" marR="10160" marT="1016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455,57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662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523" marR="8523" marT="113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Московский          </a:t>
                      </a:r>
                    </a:p>
                  </a:txBody>
                  <a:tcPr marL="10160" marR="10160" marT="1016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157,81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662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523" marR="8523" marT="113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Василеостровскиий   </a:t>
                      </a:r>
                    </a:p>
                  </a:txBody>
                  <a:tcPr marL="10160" marR="10160" marT="1016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662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523" marR="8523" marT="113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Калининский         </a:t>
                      </a:r>
                    </a:p>
                  </a:txBody>
                  <a:tcPr marL="10160" marR="10160" marT="1016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563,13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662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523" marR="8523" marT="113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Красногвардейский   </a:t>
                      </a:r>
                    </a:p>
                  </a:txBody>
                  <a:tcPr marL="10160" marR="10160" marT="1016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499,06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662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523" marR="8523" marT="113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Приморский          </a:t>
                      </a:r>
                    </a:p>
                  </a:txBody>
                  <a:tcPr marL="10160" marR="10160" marT="1016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860,16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662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523" marR="8523" marT="113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Выборгский          </a:t>
                      </a:r>
                    </a:p>
                  </a:txBody>
                  <a:tcPr marL="10160" marR="10160" marT="1016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729,26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662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523" marR="8523" marT="113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Курортный     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662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523" marR="8523" marT="113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Петроградский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662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523" marR="8523" marT="113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Центральный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7748"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523" marR="8523" marT="113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48000" marR="48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4746,9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1922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1591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530</a:t>
                      </a:r>
                    </a:p>
                  </a:txBody>
                  <a:tcPr marL="48000" marR="48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487488" y="0"/>
            <a:ext cx="9121013" cy="66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>
              <a:defRPr sz="1600" b="1"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prstClr val="black"/>
                </a:solidFill>
              </a:rPr>
              <a:t>Подготовка к отопительному сезону </a:t>
            </a:r>
            <a:r>
              <a:rPr lang="ru-RU" dirty="0" smtClean="0">
                <a:solidFill>
                  <a:prstClr val="black"/>
                </a:solidFill>
              </a:rPr>
              <a:t>2022-2023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896534" y="6308711"/>
            <a:ext cx="1344149" cy="57667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/>
          </p:nvPr>
        </p:nvGraphicFramePr>
        <p:xfrm>
          <a:off x="335360" y="725555"/>
          <a:ext cx="11137237" cy="1215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9375" y="737100"/>
            <a:ext cx="10849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соответствии с «Правилами подготовки и проведения отопительного сезона в Санкт-Петербурге» </a:t>
            </a:r>
            <a:b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ГУП «ТЭК СПб» разработан план подготовки котельных, ЦТП и тепловых сетей к ОЗП 2022-2023 </a:t>
            </a:r>
            <a:b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утвержден приказом по Предприятию от 23.03.2022 № 137.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9376" y="5363087"/>
            <a:ext cx="1084920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133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>
                <a:solidFill>
                  <a:prstClr val="white"/>
                </a:solidFill>
              </a:rPr>
              <a:pPr/>
              <a:t>5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171" y="1660430"/>
            <a:ext cx="3526452" cy="45371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3623" y="1671975"/>
            <a:ext cx="3417478" cy="4561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0075" y="1660430"/>
            <a:ext cx="3384065" cy="457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4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325563" y="0"/>
            <a:ext cx="9121013" cy="66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>
              <a:defRPr sz="1600" b="1"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dirty="0"/>
              <a:t>Ретроспектива технологических нарушений</a:t>
            </a:r>
          </a:p>
          <a:p>
            <a:r>
              <a:rPr lang="ru-RU" dirty="0"/>
              <a:t> с начала  отопительного сезона (</a:t>
            </a:r>
            <a:r>
              <a:rPr lang="ru-RU" dirty="0" smtClean="0"/>
              <a:t>172 дня)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896534" y="6308711"/>
            <a:ext cx="1344149" cy="57667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578824"/>
              </p:ext>
            </p:extLst>
          </p:nvPr>
        </p:nvGraphicFramePr>
        <p:xfrm>
          <a:off x="464668" y="675964"/>
          <a:ext cx="11007393" cy="220321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940875"/>
                <a:gridCol w="2720840"/>
                <a:gridCol w="2111191"/>
                <a:gridCol w="2111191"/>
                <a:gridCol w="2123296"/>
              </a:tblGrid>
              <a:tr h="63577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Протяженность </a:t>
                      </a: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т/с,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п.км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дефектов, </a:t>
                      </a:r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</a:t>
                      </a: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Среднее время устранения, ч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Удельная повреждаемость, </a:t>
                      </a:r>
                      <a:r>
                        <a:rPr lang="ru-RU" sz="1400" b="1" i="0" u="none" strike="noStrike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</a:t>
                      </a: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/км</a:t>
                      </a:r>
                    </a:p>
                  </a:txBody>
                  <a:tcPr marL="0" marR="0" marT="0" marB="0" anchor="ctr"/>
                </a:tc>
              </a:tr>
              <a:tr h="5224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ОЗП 2019-2020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(172 дня)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771,48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</a:tr>
              <a:tr h="5224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ОЗП 2020-2021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(172 дня)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783,40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</a:tr>
              <a:tr h="5224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ОЗП 2021-2022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(172 дня)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4746,9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245349182"/>
              </p:ext>
            </p:extLst>
          </p:nvPr>
        </p:nvGraphicFramePr>
        <p:xfrm>
          <a:off x="311359" y="3129924"/>
          <a:ext cx="11521280" cy="2837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63418" y="5879630"/>
            <a:ext cx="10849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Удельная повреждаемость тепловых сетей ГУП «ТЭК СПб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находится на уровне предыдущих ОЗП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8024" y="3566160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4746,90</a:t>
            </a:r>
            <a:endParaRPr lang="ru-RU" sz="1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737600" y="3704659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0,40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9047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319256" y="-16261"/>
            <a:ext cx="9121013" cy="66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>
              <a:defRPr sz="1600" b="1"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prstClr val="black"/>
                </a:solidFill>
              </a:rPr>
              <a:t>Анализ технологических нарушений</a:t>
            </a:r>
          </a:p>
          <a:p>
            <a:r>
              <a:rPr lang="ru-RU" dirty="0">
                <a:solidFill>
                  <a:prstClr val="black"/>
                </a:solidFill>
              </a:rPr>
              <a:t> с начала  отопительного сезона за </a:t>
            </a:r>
            <a:r>
              <a:rPr lang="ru-RU" dirty="0" smtClean="0">
                <a:solidFill>
                  <a:prstClr val="black"/>
                </a:solidFill>
              </a:rPr>
              <a:t>172 дня.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896534" y="6308711"/>
            <a:ext cx="1344149" cy="57667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952771251"/>
              </p:ext>
            </p:extLst>
          </p:nvPr>
        </p:nvGraphicFramePr>
        <p:xfrm>
          <a:off x="0" y="827260"/>
          <a:ext cx="11582400" cy="2531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5160" y="1187890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</a:rPr>
              <a:t>1028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31330" y="1053009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</a:rPr>
              <a:t>1,32</a:t>
            </a:r>
            <a:endParaRPr lang="ru-RU" sz="1200" b="1" dirty="0">
              <a:solidFill>
                <a:prstClr val="black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645464215"/>
              </p:ext>
            </p:extLst>
          </p:nvPr>
        </p:nvGraphicFramePr>
        <p:xfrm>
          <a:off x="187157" y="3025719"/>
          <a:ext cx="4625296" cy="3319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858186766"/>
              </p:ext>
            </p:extLst>
          </p:nvPr>
        </p:nvGraphicFramePr>
        <p:xfrm>
          <a:off x="3818823" y="3007552"/>
          <a:ext cx="4732347" cy="3355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392829241"/>
              </p:ext>
            </p:extLst>
          </p:nvPr>
        </p:nvGraphicFramePr>
        <p:xfrm>
          <a:off x="7604251" y="2987325"/>
          <a:ext cx="4587749" cy="3396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1737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6199" y="0"/>
            <a:ext cx="9654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Количество </a:t>
            </a:r>
            <a: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  <a:t>объектов </a:t>
            </a:r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с отключением ГВС в связи с планово-профилактическим ремонтом теплоисточников и испытаниями тепловых сетей в межотопительном периоде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583411416"/>
              </p:ext>
            </p:extLst>
          </p:nvPr>
        </p:nvGraphicFramePr>
        <p:xfrm>
          <a:off x="1338606" y="1063690"/>
          <a:ext cx="9841583" cy="5206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737600" y="4083674"/>
            <a:ext cx="608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3043</a:t>
            </a:r>
            <a:endParaRPr lang="ru-RU" sz="13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861249" y="2708239"/>
            <a:ext cx="1082351" cy="528735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6805994" y="4131203"/>
            <a:ext cx="1094792" cy="242596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9077649" y="3796422"/>
            <a:ext cx="1082351" cy="528735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057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487488" y="0"/>
            <a:ext cx="9121013" cy="66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>
              <a:defRPr sz="1600" b="1"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prstClr val="black"/>
                </a:solidFill>
              </a:rPr>
              <a:t>Плановые мероприятия по подготовке к отопительному сезону </a:t>
            </a:r>
            <a:r>
              <a:rPr lang="ru-RU" dirty="0" smtClean="0">
                <a:solidFill>
                  <a:prstClr val="black"/>
                </a:solidFill>
              </a:rPr>
              <a:t>2022-2023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896534" y="6308711"/>
            <a:ext cx="1344149" cy="57667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8042" y="716045"/>
            <a:ext cx="1101051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Запланировано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</a:p>
          <a:p>
            <a:pPr indent="3619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проведение 53 температурных испытаний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тепловых сетей;</a:t>
            </a:r>
          </a:p>
          <a:p>
            <a:pPr indent="3619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проведение 234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гидравлических испытаний тепловых сетей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теплоисточников ГУП «ТЭК СПб»;</a:t>
            </a:r>
          </a:p>
          <a:p>
            <a:pPr indent="3619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ППР на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275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источниках и 4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746,9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п. км тепловых сетей;</a:t>
            </a:r>
          </a:p>
          <a:p>
            <a:pPr indent="3619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ремонта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следующего котельного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оборудования:</a:t>
            </a:r>
          </a:p>
          <a:p>
            <a:pPr marL="361950" indent="361950">
              <a:buFont typeface="Symbol" panose="05050102010706020507" pitchFamily="18" charset="2"/>
              <a:buChar char="-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турбогенератор; </a:t>
            </a:r>
          </a:p>
          <a:p>
            <a:pPr marL="361950" indent="361950">
              <a:buFont typeface="Symbol" panose="05050102010706020507" pitchFamily="18" charset="2"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мазутных баков;</a:t>
            </a:r>
          </a:p>
          <a:p>
            <a:pPr marL="361950" indent="361950">
              <a:buFont typeface="Symbol" panose="05050102010706020507" pitchFamily="18" charset="2"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26 дымовых труб;</a:t>
            </a:r>
          </a:p>
          <a:p>
            <a:pPr indent="3619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запаса топлива: 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indent="361950">
              <a:buFont typeface="Symbol" panose="05050102010706020507" pitchFamily="18" charset="2"/>
              <a:buChar char="-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мазут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26 770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т, </a:t>
            </a:r>
          </a:p>
          <a:p>
            <a:pPr marL="361950" indent="361950">
              <a:buFont typeface="Symbol" panose="05050102010706020507" pitchFamily="18" charset="2"/>
              <a:buChar char="-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уголь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1 715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т, </a:t>
            </a:r>
          </a:p>
        </p:txBody>
      </p:sp>
      <p:pic>
        <p:nvPicPr>
          <p:cNvPr id="9" name="Рисунок 8" descr="C:\Users\TolmachevaAN\Desktop\РАЗНОЕ\БЮДЖЕТ\Фото с объектов\ЮИТ\IMG_20160705_1059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7006" y="4688708"/>
            <a:ext cx="3168352" cy="167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8670" y="4688707"/>
            <a:ext cx="3393249" cy="167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\\wks16-320-3\c$\Users\EgorovaSM\Documents\Егорова\Презентации\Фото\Москов, 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884" y="4688707"/>
            <a:ext cx="3404516" cy="167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white"/>
                </a:solidFill>
              </a:rPr>
              <a:t>9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0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для еженедельного совещения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. Еженедельный доклад 23.11.20" id="{0DCE3FC0-0D0F-4A70-ACDB-752DC5D3515E}" vid="{E11D014F-0B5E-4166-9C31-2C4EA1584D38}"/>
    </a:ext>
  </a:extLst>
</a:theme>
</file>

<file path=ppt/theme/theme2.xml><?xml version="1.0" encoding="utf-8"?>
<a:theme xmlns:a="http://schemas.openxmlformats.org/drawingml/2006/main" name="1_Шаблон для еженедельного совещения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. Еженедельный доклад 23.11.20" id="{0DCE3FC0-0D0F-4A70-ACDB-752DC5D3515E}" vid="{E11D014F-0B5E-4166-9C31-2C4EA1584D38}"/>
    </a:ext>
  </a:extLst>
</a:theme>
</file>

<file path=ppt/theme/theme3.xml><?xml version="1.0" encoding="utf-8"?>
<a:theme xmlns:a="http://schemas.openxmlformats.org/drawingml/2006/main" name="2_Шаблон для еженедельного совещения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. Еженедельный доклад 23.11.20" id="{0DCE3FC0-0D0F-4A70-ACDB-752DC5D3515E}" vid="{E11D014F-0B5E-4166-9C31-2C4EA1584D38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Шаблон для еженедельного совещения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. Еженедельный доклад 23.11.20" id="{0DCE3FC0-0D0F-4A70-ACDB-752DC5D3515E}" vid="{E11D014F-0B5E-4166-9C31-2C4EA1584D38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5328</TotalTime>
  <Words>975</Words>
  <Application>Microsoft Office PowerPoint</Application>
  <PresentationFormat>Широкоэкранный</PresentationFormat>
  <Paragraphs>331</Paragraphs>
  <Slides>12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Arial Narrow</vt:lpstr>
      <vt:lpstr>Calibri</vt:lpstr>
      <vt:lpstr>Symbol</vt:lpstr>
      <vt:lpstr>Times New Roman</vt:lpstr>
      <vt:lpstr>Wingdings</vt:lpstr>
      <vt:lpstr>Шаблон для еженедельного совещения3</vt:lpstr>
      <vt:lpstr>1_Шаблон для еженедельного совещения3</vt:lpstr>
      <vt:lpstr>2_Шаблон для еженедельного совещения3</vt:lpstr>
      <vt:lpstr>2_Тема Office</vt:lpstr>
      <vt:lpstr>3_Шаблон для еженедельного совещения3</vt:lpstr>
      <vt:lpstr>О работе ГУП «ТЭК СПб»  в отопительном сезоне 2021-2022 годов и планах подготовки к отопительному сезону 2022-2023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Внедрение систем мониторинга трубопроводов тепловых сетей ГУП «ТЭК СПб»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Позднякова Светлана Павловна</dc:creator>
  <cp:lastModifiedBy>Спасская Ирина Владимировна</cp:lastModifiedBy>
  <cp:revision>591</cp:revision>
  <cp:lastPrinted>2022-04-14T11:44:08Z</cp:lastPrinted>
  <dcterms:created xsi:type="dcterms:W3CDTF">2020-12-11T10:49:01Z</dcterms:created>
  <dcterms:modified xsi:type="dcterms:W3CDTF">2022-04-14T11:44:50Z</dcterms:modified>
</cp:coreProperties>
</file>